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charts/chart3.xml" ContentType="application/vnd.openxmlformats-officedocument.drawingml.chart+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charts/chart6.xml" ContentType="application/vnd.openxmlformats-officedocument.drawingml.chart+xml"/>
  <Override PartName="/ppt/drawings/drawing1.xml" ContentType="application/vnd.openxmlformats-officedocument.drawingml.chartshape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7" r:id="rId4"/>
    <p:sldId id="260" r:id="rId5"/>
    <p:sldId id="259" r:id="rId6"/>
    <p:sldId id="261" r:id="rId7"/>
    <p:sldId id="262" r:id="rId8"/>
    <p:sldId id="263" r:id="rId9"/>
    <p:sldId id="264" r:id="rId10"/>
    <p:sldId id="271" r:id="rId11"/>
    <p:sldId id="266" r:id="rId12"/>
    <p:sldId id="267" r:id="rId13"/>
    <p:sldId id="268" r:id="rId14"/>
    <p:sldId id="269" r:id="rId1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94627"/>
  </p:normalViewPr>
  <p:slideViewPr>
    <p:cSldViewPr>
      <p:cViewPr varScale="1">
        <p:scale>
          <a:sx n="110" d="100"/>
          <a:sy n="110" d="100"/>
        </p:scale>
        <p:origin x="184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5.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euille_de_calcul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CA" sz="1800" b="1" dirty="0"/>
              <a:t>Vous arrive-t-il d’écouter </a:t>
            </a:r>
          </a:p>
          <a:p>
            <a:pPr>
              <a:defRPr/>
            </a:pPr>
            <a:r>
              <a:rPr lang="fr-CA" sz="1800" b="1" dirty="0"/>
              <a:t>de la musique forte? </a:t>
            </a:r>
            <a:endParaRPr lang="fr-FR" sz="1800" b="1" dirty="0"/>
          </a:p>
        </c:rich>
      </c:tx>
      <c:layout>
        <c:manualLayout>
          <c:xMode val="edge"/>
          <c:yMode val="edge"/>
          <c:x val="0.25674172515736521"/>
          <c:y val="2.05728385398273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pieChart>
        <c:varyColors val="1"/>
        <c:ser>
          <c:idx val="0"/>
          <c:order val="0"/>
          <c:tx>
            <c:strRef>
              <c:f>Feuil1!$A$5</c:f>
              <c:strCache>
                <c:ptCount val="1"/>
                <c:pt idx="0">
                  <c:v>Ecoute de la musique forte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E07-42BB-B007-569777CFF8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E07-42BB-B007-569777CFF8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E07-42BB-B007-569777CFF8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E07-42BB-B007-569777CFF8A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E07-42BB-B007-569777CFF8A3}"/>
              </c:ext>
            </c:extLst>
          </c:dPt>
          <c:dLbls>
            <c:dLbl>
              <c:idx val="0"/>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A99D6D85-0C1F-4794-A5B6-EDA484A08D57}" type="VALUE">
                      <a:rPr lang="en-US" sz="1000" b="1">
                        <a:solidFill>
                          <a:schemeClr val="bg1"/>
                        </a:solidFill>
                      </a:rPr>
                      <a:pPr>
                        <a:defRPr sz="1000" b="1">
                          <a:solidFill>
                            <a:schemeClr val="bg1"/>
                          </a:solidFill>
                        </a:defRPr>
                      </a:pPr>
                      <a:t>[VALEUR]</a:t>
                    </a:fld>
                    <a:r>
                      <a:rPr lang="en-US" sz="1000" b="1" baseline="0">
                        <a:solidFill>
                          <a:schemeClr val="bg1"/>
                        </a:solidFill>
                      </a:rPr>
                      <a:t>;</a:t>
                    </a:r>
                  </a:p>
                </c:rich>
              </c:tx>
              <c:spPr>
                <a:solidFill>
                  <a:schemeClr val="tx1"/>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E07-42BB-B007-569777CFF8A3}"/>
                </c:ext>
              </c:extLst>
            </c:dLbl>
            <c:dLbl>
              <c:idx val="1"/>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F9A8E22A-4648-48B5-8963-B1EF62F2F86C}" type="VALUE">
                      <a:rPr lang="en-US" sz="1000" b="1">
                        <a:solidFill>
                          <a:schemeClr val="bg1"/>
                        </a:solidFill>
                      </a:rPr>
                      <a:pPr>
                        <a:defRPr sz="1000" b="1">
                          <a:solidFill>
                            <a:schemeClr val="bg1"/>
                          </a:solidFill>
                        </a:defRPr>
                      </a:pPr>
                      <a:t>[VALEUR]</a:t>
                    </a:fld>
                    <a:endParaRPr lang="fr-CA"/>
                  </a:p>
                </c:rich>
              </c:tx>
              <c:spPr>
                <a:solidFill>
                  <a:schemeClr val="tx1"/>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E07-42BB-B007-569777CFF8A3}"/>
                </c:ext>
              </c:extLst>
            </c:dLbl>
            <c:dLbl>
              <c:idx val="2"/>
              <c:tx>
                <c:rich>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fld id="{E32310DC-BF96-4A9A-AE30-D57D6F925F46}" type="VALUE">
                      <a:rPr lang="en-US" sz="1000" b="1">
                        <a:solidFill>
                          <a:schemeClr val="bg1"/>
                        </a:solidFill>
                      </a:rPr>
                      <a:pPr>
                        <a:defRPr sz="1000" b="1">
                          <a:solidFill>
                            <a:schemeClr val="bg1"/>
                          </a:solidFill>
                        </a:defRPr>
                      </a:pPr>
                      <a:t>[VALEUR]</a:t>
                    </a:fld>
                    <a:endParaRPr lang="fr-CA"/>
                  </a:p>
                </c:rich>
              </c:tx>
              <c:spPr>
                <a:solidFill>
                  <a:schemeClr val="tx1"/>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E07-42BB-B007-569777CFF8A3}"/>
                </c:ext>
              </c:extLst>
            </c:dLbl>
            <c:dLbl>
              <c:idx val="3"/>
              <c:layout>
                <c:manualLayout>
                  <c:x val="0.11067782152230966"/>
                  <c:y val="-1.3636264216972878E-2"/>
                </c:manualLayout>
              </c:layout>
              <c:tx>
                <c:rich>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fld id="{5299BC00-22C6-43FB-B615-27D55E683FF7}" type="VALUE">
                      <a:rPr lang="en-US" sz="1050" b="1">
                        <a:solidFill>
                          <a:schemeClr val="bg1"/>
                        </a:solidFill>
                      </a:rPr>
                      <a:pPr>
                        <a:defRPr sz="1050" b="1">
                          <a:solidFill>
                            <a:schemeClr val="bg1"/>
                          </a:solidFill>
                        </a:defRPr>
                      </a:pPr>
                      <a:t>[VALEUR]</a:t>
                    </a:fld>
                    <a:endParaRPr lang="fr-CA"/>
                  </a:p>
                </c:rich>
              </c:tx>
              <c:spPr>
                <a:solidFill>
                  <a:schemeClr val="tx1"/>
                </a:solid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fr-FR"/>
                </a:p>
              </c:txPr>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E07-42BB-B007-569777CFF8A3}"/>
                </c:ext>
              </c:extLst>
            </c:dLbl>
            <c:dLbl>
              <c:idx val="4"/>
              <c:layout>
                <c:manualLayout>
                  <c:x val="4.8032152230971029E-2"/>
                  <c:y val="0.15419728783902004"/>
                </c:manualLayout>
              </c:layout>
              <c:tx>
                <c:rich>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fld id="{E47E01AB-F046-45DE-A185-40BA17E1FA4C}" type="VALUE">
                      <a:rPr lang="en-US" sz="1000" b="1" i="0" u="none" strike="noStrike" kern="1200" baseline="0">
                        <a:solidFill>
                          <a:schemeClr val="bg1"/>
                        </a:solidFill>
                        <a:latin typeface="+mn-lt"/>
                        <a:ea typeface="+mn-ea"/>
                        <a:cs typeface="+mn-cs"/>
                      </a:rPr>
                      <a:pPr algn="ctr">
                        <a:defRPr lang="en-US" sz="1000" b="1">
                          <a:solidFill>
                            <a:schemeClr val="bg1"/>
                          </a:solidFill>
                        </a:defRPr>
                      </a:pPr>
                      <a:t>[VALEUR]</a:t>
                    </a:fld>
                    <a:r>
                      <a:rPr lang="en-US" sz="1000" b="1" i="0" u="none" strike="noStrike" kern="1200" baseline="0">
                        <a:solidFill>
                          <a:schemeClr val="bg1"/>
                        </a:solidFill>
                        <a:latin typeface="+mn-lt"/>
                        <a:ea typeface="+mn-ea"/>
                        <a:cs typeface="+mn-cs"/>
                      </a:rPr>
                      <a:t>;</a:t>
                    </a:r>
                  </a:p>
                </c:rich>
              </c:tx>
              <c:spPr>
                <a:solidFill>
                  <a:schemeClr val="tx1"/>
                </a:solid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fr-FR"/>
                </a:p>
              </c:txPr>
              <c:dLblPos val="bestFit"/>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E07-42BB-B007-569777CFF8A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Feuil1!$B$4:$F$4</c:f>
              <c:strCache>
                <c:ptCount val="5"/>
                <c:pt idx="0">
                  <c:v>Toujours</c:v>
                </c:pt>
                <c:pt idx="1">
                  <c:v>Souvent</c:v>
                </c:pt>
                <c:pt idx="2">
                  <c:v>Occasionnellement </c:v>
                </c:pt>
                <c:pt idx="3">
                  <c:v>Rarement</c:v>
                </c:pt>
                <c:pt idx="4">
                  <c:v>Jamais</c:v>
                </c:pt>
              </c:strCache>
            </c:strRef>
          </c:cat>
          <c:val>
            <c:numRef>
              <c:f>Feuil1!$B$5:$F$5</c:f>
              <c:numCache>
                <c:formatCode>0%</c:formatCode>
                <c:ptCount val="5"/>
                <c:pt idx="0">
                  <c:v>7.0000000000000007E-2</c:v>
                </c:pt>
                <c:pt idx="1">
                  <c:v>0.2</c:v>
                </c:pt>
                <c:pt idx="2">
                  <c:v>0.36</c:v>
                </c:pt>
                <c:pt idx="3">
                  <c:v>0.26</c:v>
                </c:pt>
                <c:pt idx="4">
                  <c:v>0.11</c:v>
                </c:pt>
              </c:numCache>
            </c:numRef>
          </c:val>
          <c:extLst>
            <c:ext xmlns:c16="http://schemas.microsoft.com/office/drawing/2014/chart" uri="{C3380CC4-5D6E-409C-BE32-E72D297353CC}">
              <c16:uniqueId val="{0000000A-6E07-42BB-B007-569777CFF8A3}"/>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698171160356031E-2"/>
          <c:y val="7.0295306230148943E-2"/>
          <c:w val="0.61471022908599982"/>
          <c:h val="0.91428053578092461"/>
        </c:manualLayout>
      </c:layout>
      <c:doughnutChart>
        <c:varyColors val="1"/>
        <c:ser>
          <c:idx val="0"/>
          <c:order val="0"/>
          <c:tx>
            <c:strRef>
              <c:f>Feuil1!$B$1</c:f>
              <c:strCache>
                <c:ptCount val="1"/>
                <c:pt idx="0">
                  <c:v>Colonne1</c:v>
                </c:pt>
              </c:strCache>
            </c:strRef>
          </c:tx>
          <c:explosion val="8"/>
          <c:dPt>
            <c:idx val="0"/>
            <c:bubble3D val="0"/>
            <c:spPr>
              <a:solidFill>
                <a:schemeClr val="accent6"/>
              </a:solidFill>
              <a:ln>
                <a:noFill/>
              </a:ln>
              <a:effectLst/>
            </c:spPr>
            <c:extLst>
              <c:ext xmlns:c16="http://schemas.microsoft.com/office/drawing/2014/chart" uri="{C3380CC4-5D6E-409C-BE32-E72D297353CC}">
                <c16:uniqueId val="{00000001-E26E-4A83-964A-AD3CCB3F7443}"/>
              </c:ext>
            </c:extLst>
          </c:dPt>
          <c:dPt>
            <c:idx val="1"/>
            <c:bubble3D val="0"/>
            <c:spPr>
              <a:solidFill>
                <a:schemeClr val="accent5"/>
              </a:solidFill>
              <a:ln>
                <a:noFill/>
              </a:ln>
              <a:effectLst/>
            </c:spPr>
            <c:extLst>
              <c:ext xmlns:c16="http://schemas.microsoft.com/office/drawing/2014/chart" uri="{C3380CC4-5D6E-409C-BE32-E72D297353CC}">
                <c16:uniqueId val="{00000003-E26E-4A83-964A-AD3CCB3F7443}"/>
              </c:ext>
            </c:extLst>
          </c:dPt>
          <c:dPt>
            <c:idx val="2"/>
            <c:bubble3D val="0"/>
            <c:spPr>
              <a:solidFill>
                <a:schemeClr val="accent4"/>
              </a:solidFill>
              <a:ln>
                <a:noFill/>
              </a:ln>
              <a:effectLst/>
            </c:spPr>
            <c:extLst>
              <c:ext xmlns:c16="http://schemas.microsoft.com/office/drawing/2014/chart" uri="{C3380CC4-5D6E-409C-BE32-E72D297353CC}">
                <c16:uniqueId val="{00000005-E26E-4A83-964A-AD3CCB3F7443}"/>
              </c:ext>
            </c:extLst>
          </c:dPt>
          <c:dLbls>
            <c:dLbl>
              <c:idx val="0"/>
              <c:layout>
                <c:manualLayout>
                  <c:x val="-3.3917171596318358E-3"/>
                  <c:y val="-1.4991105670769351E-2"/>
                </c:manualLayout>
              </c:layout>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E26E-4A83-964A-AD3CCB3F7443}"/>
                </c:ext>
              </c:extLst>
            </c:dLbl>
            <c:dLbl>
              <c:idx val="1"/>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fr-FR"/>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E26E-4A83-964A-AD3CCB3F7443}"/>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Feuil1!$A$2:$A$3</c:f>
              <c:strCache>
                <c:ptCount val="2"/>
                <c:pt idx="0">
                  <c:v>Oui</c:v>
                </c:pt>
                <c:pt idx="1">
                  <c:v>Non</c:v>
                </c:pt>
              </c:strCache>
            </c:strRef>
          </c:cat>
          <c:val>
            <c:numRef>
              <c:f>Feuil1!$B$2:$B$3</c:f>
              <c:numCache>
                <c:formatCode>0%</c:formatCode>
                <c:ptCount val="2"/>
                <c:pt idx="0">
                  <c:v>0.11</c:v>
                </c:pt>
                <c:pt idx="1">
                  <c:v>0.89</c:v>
                </c:pt>
              </c:numCache>
            </c:numRef>
          </c:val>
          <c:extLst>
            <c:ext xmlns:c16="http://schemas.microsoft.com/office/drawing/2014/chart" uri="{C3380CC4-5D6E-409C-BE32-E72D297353CC}">
              <c16:uniqueId val="{00000006-E26E-4A83-964A-AD3CCB3F7443}"/>
            </c:ext>
          </c:extLst>
        </c:ser>
        <c:dLbls>
          <c:showLegendKey val="0"/>
          <c:showVal val="0"/>
          <c:showCatName val="0"/>
          <c:showSerName val="0"/>
          <c:showPercent val="0"/>
          <c:showBubbleSize val="0"/>
          <c:showLeaderLines val="1"/>
        </c:dLbls>
        <c:firstSliceAng val="0"/>
        <c:holeSize val="35"/>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94416254944207"/>
          <c:y val="2.3173752270236235E-2"/>
          <c:w val="0.55049402405580661"/>
          <c:h val="0.89275497166981455"/>
        </c:manualLayout>
      </c:layout>
      <c:barChart>
        <c:barDir val="bar"/>
        <c:grouping val="stacked"/>
        <c:varyColors val="0"/>
        <c:ser>
          <c:idx val="0"/>
          <c:order val="0"/>
          <c:tx>
            <c:strRef>
              <c:f>Feuil1!$B$1</c:f>
              <c:strCache>
                <c:ptCount val="1"/>
                <c:pt idx="0">
                  <c:v>Souvent</c:v>
                </c:pt>
              </c:strCache>
            </c:strRef>
          </c:tx>
          <c:spPr>
            <a:solidFill>
              <a:srgbClr val="00576E"/>
            </a:solidFill>
          </c:spPr>
          <c:invertIfNegative val="0"/>
          <c:dPt>
            <c:idx val="11"/>
            <c:invertIfNegative val="0"/>
            <c:bubble3D val="0"/>
            <c:spPr>
              <a:solidFill>
                <a:schemeClr val="bg1">
                  <a:lumMod val="65000"/>
                </a:schemeClr>
              </a:solidFill>
            </c:spPr>
            <c:extLst>
              <c:ext xmlns:c16="http://schemas.microsoft.com/office/drawing/2014/chart" uri="{C3380CC4-5D6E-409C-BE32-E72D297353CC}">
                <c16:uniqueId val="{00000001-3A7E-4054-8E07-ACA80A5056E9}"/>
              </c:ext>
            </c:extLst>
          </c:dPt>
          <c:dLbls>
            <c:spPr>
              <a:noFill/>
              <a:ln>
                <a:noFill/>
              </a:ln>
              <a:effectLst/>
            </c:spPr>
            <c:txPr>
              <a:bodyPr/>
              <a:lstStyle/>
              <a:p>
                <a:pPr>
                  <a:defRPr sz="1200" b="1">
                    <a:solidFill>
                      <a:schemeClr val="bg1"/>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Difficile de suivre une conversation en milieu bruyant</c:v>
                </c:pt>
                <c:pt idx="1">
                  <c:v>Moins tolérant qu'avant aux sons forts de son environnement</c:v>
                </c:pt>
                <c:pt idx="2">
                  <c:v>Impression que les personnes autour de vous ne parlent pas de façon claire</c:v>
                </c:pt>
                <c:pt idx="3">
                  <c:v>Bruit (acouphène) dans les oreilles dans un environnement silencieux</c:v>
                </c:pt>
              </c:strCache>
            </c:strRef>
          </c:cat>
          <c:val>
            <c:numRef>
              <c:f>Feuil1!$B$2:$B$5</c:f>
              <c:numCache>
                <c:formatCode>0%</c:formatCode>
                <c:ptCount val="4"/>
                <c:pt idx="0">
                  <c:v>0.27</c:v>
                </c:pt>
                <c:pt idx="1">
                  <c:v>0.26</c:v>
                </c:pt>
                <c:pt idx="2">
                  <c:v>0.11</c:v>
                </c:pt>
                <c:pt idx="3">
                  <c:v>0.1</c:v>
                </c:pt>
              </c:numCache>
            </c:numRef>
          </c:val>
          <c:extLst>
            <c:ext xmlns:c16="http://schemas.microsoft.com/office/drawing/2014/chart" uri="{C3380CC4-5D6E-409C-BE32-E72D297353CC}">
              <c16:uniqueId val="{00000003-F0E0-4897-A926-C547751D5796}"/>
            </c:ext>
          </c:extLst>
        </c:ser>
        <c:ser>
          <c:idx val="1"/>
          <c:order val="1"/>
          <c:tx>
            <c:strRef>
              <c:f>Feuil1!$C$1</c:f>
              <c:strCache>
                <c:ptCount val="1"/>
                <c:pt idx="0">
                  <c:v>Occasionnellement</c:v>
                </c:pt>
              </c:strCache>
            </c:strRef>
          </c:tx>
          <c:spPr>
            <a:solidFill>
              <a:srgbClr val="0083A5"/>
            </a:solidFill>
          </c:spPr>
          <c:invertIfNegative val="0"/>
          <c:dPt>
            <c:idx val="11"/>
            <c:invertIfNegative val="0"/>
            <c:bubble3D val="0"/>
            <c:spPr>
              <a:solidFill>
                <a:schemeClr val="bg1">
                  <a:lumMod val="50000"/>
                </a:schemeClr>
              </a:solidFill>
            </c:spPr>
            <c:extLst>
              <c:ext xmlns:c16="http://schemas.microsoft.com/office/drawing/2014/chart" uri="{C3380CC4-5D6E-409C-BE32-E72D297353CC}">
                <c16:uniqueId val="{00000003-3A7E-4054-8E07-ACA80A5056E9}"/>
              </c:ext>
            </c:extLst>
          </c:dPt>
          <c:dLbls>
            <c:spPr>
              <a:noFill/>
              <a:ln>
                <a:noFill/>
              </a:ln>
              <a:effectLst/>
            </c:spPr>
            <c:txPr>
              <a:bodyPr/>
              <a:lstStyle/>
              <a:p>
                <a:pPr>
                  <a:defRPr sz="1200" b="1">
                    <a:solidFill>
                      <a:schemeClr val="bg1"/>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Difficile de suivre une conversation en milieu bruyant</c:v>
                </c:pt>
                <c:pt idx="1">
                  <c:v>Moins tolérant qu'avant aux sons forts de son environnement</c:v>
                </c:pt>
                <c:pt idx="2">
                  <c:v>Impression que les personnes autour de vous ne parlent pas de façon claire</c:v>
                </c:pt>
                <c:pt idx="3">
                  <c:v>Bruit (acouphène) dans les oreilles dans un environnement silencieux</c:v>
                </c:pt>
              </c:strCache>
            </c:strRef>
          </c:cat>
          <c:val>
            <c:numRef>
              <c:f>Feuil1!$C$2:$C$5</c:f>
              <c:numCache>
                <c:formatCode>0%</c:formatCode>
                <c:ptCount val="4"/>
                <c:pt idx="0">
                  <c:v>0.52</c:v>
                </c:pt>
                <c:pt idx="1">
                  <c:v>0.5</c:v>
                </c:pt>
                <c:pt idx="2">
                  <c:v>0.46</c:v>
                </c:pt>
                <c:pt idx="3">
                  <c:v>0.36</c:v>
                </c:pt>
              </c:numCache>
            </c:numRef>
          </c:val>
          <c:extLst>
            <c:ext xmlns:c16="http://schemas.microsoft.com/office/drawing/2014/chart" uri="{C3380CC4-5D6E-409C-BE32-E72D297353CC}">
              <c16:uniqueId val="{00000004-3A7E-4054-8E07-ACA80A5056E9}"/>
            </c:ext>
          </c:extLst>
        </c:ser>
        <c:ser>
          <c:idx val="2"/>
          <c:order val="2"/>
          <c:tx>
            <c:strRef>
              <c:f>Feuil1!$D$1</c:f>
              <c:strCache>
                <c:ptCount val="1"/>
                <c:pt idx="0">
                  <c:v>Jamais</c:v>
                </c:pt>
              </c:strCache>
            </c:strRef>
          </c:tx>
          <c:spPr>
            <a:solidFill>
              <a:srgbClr val="8BE7FF"/>
            </a:solidFill>
          </c:spPr>
          <c:invertIfNegative val="0"/>
          <c:dLbls>
            <c:spPr>
              <a:noFill/>
              <a:ln>
                <a:noFill/>
              </a:ln>
              <a:effectLst/>
            </c:spPr>
            <c:txPr>
              <a:bodyPr/>
              <a:lstStyle/>
              <a:p>
                <a:pPr>
                  <a:defRPr sz="1200" b="1">
                    <a:solidFill>
                      <a:srgbClr val="595959"/>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Feuil1!$A$2:$A$5</c:f>
              <c:strCache>
                <c:ptCount val="4"/>
                <c:pt idx="0">
                  <c:v>Difficile de suivre une conversation en milieu bruyant</c:v>
                </c:pt>
                <c:pt idx="1">
                  <c:v>Moins tolérant qu'avant aux sons forts de son environnement</c:v>
                </c:pt>
                <c:pt idx="2">
                  <c:v>Impression que les personnes autour de vous ne parlent pas de façon claire</c:v>
                </c:pt>
                <c:pt idx="3">
                  <c:v>Bruit (acouphène) dans les oreilles dans un environnement silencieux</c:v>
                </c:pt>
              </c:strCache>
            </c:strRef>
          </c:cat>
          <c:val>
            <c:numRef>
              <c:f>Feuil1!$D$2:$D$5</c:f>
              <c:numCache>
                <c:formatCode>0%</c:formatCode>
                <c:ptCount val="4"/>
                <c:pt idx="0">
                  <c:v>0.22</c:v>
                </c:pt>
                <c:pt idx="1">
                  <c:v>0.24</c:v>
                </c:pt>
                <c:pt idx="2">
                  <c:v>0.43</c:v>
                </c:pt>
                <c:pt idx="3">
                  <c:v>0.54</c:v>
                </c:pt>
              </c:numCache>
            </c:numRef>
          </c:val>
          <c:extLst>
            <c:ext xmlns:c16="http://schemas.microsoft.com/office/drawing/2014/chart" uri="{C3380CC4-5D6E-409C-BE32-E72D297353CC}">
              <c16:uniqueId val="{00000005-3A7E-4054-8E07-ACA80A5056E9}"/>
            </c:ext>
          </c:extLst>
        </c:ser>
        <c:dLbls>
          <c:showLegendKey val="0"/>
          <c:showVal val="0"/>
          <c:showCatName val="0"/>
          <c:showSerName val="0"/>
          <c:showPercent val="0"/>
          <c:showBubbleSize val="0"/>
        </c:dLbls>
        <c:gapWidth val="60"/>
        <c:overlap val="100"/>
        <c:axId val="398034720"/>
        <c:axId val="398031584"/>
      </c:barChart>
      <c:catAx>
        <c:axId val="398034720"/>
        <c:scaling>
          <c:orientation val="maxMin"/>
        </c:scaling>
        <c:delete val="0"/>
        <c:axPos val="l"/>
        <c:numFmt formatCode="General" sourceLinked="1"/>
        <c:majorTickMark val="out"/>
        <c:minorTickMark val="none"/>
        <c:tickLblPos val="nextTo"/>
        <c:txPr>
          <a:bodyPr/>
          <a:lstStyle/>
          <a:p>
            <a:pPr>
              <a:defRPr sz="1100">
                <a:solidFill>
                  <a:srgbClr val="595959"/>
                </a:solidFill>
                <a:latin typeface="Arial" panose="020B0604020202020204" pitchFamily="34" charset="0"/>
                <a:cs typeface="Arial" panose="020B0604020202020204" pitchFamily="34" charset="0"/>
              </a:defRPr>
            </a:pPr>
            <a:endParaRPr lang="fr-FR"/>
          </a:p>
        </c:txPr>
        <c:crossAx val="398031584"/>
        <c:crosses val="autoZero"/>
        <c:auto val="1"/>
        <c:lblAlgn val="ctr"/>
        <c:lblOffset val="100"/>
        <c:noMultiLvlLbl val="0"/>
      </c:catAx>
      <c:valAx>
        <c:axId val="398031584"/>
        <c:scaling>
          <c:orientation val="minMax"/>
          <c:min val="0"/>
        </c:scaling>
        <c:delete val="1"/>
        <c:axPos val="t"/>
        <c:numFmt formatCode="0%" sourceLinked="1"/>
        <c:majorTickMark val="out"/>
        <c:minorTickMark val="none"/>
        <c:tickLblPos val="nextTo"/>
        <c:crossAx val="398034720"/>
        <c:crosses val="autoZero"/>
        <c:crossBetween val="between"/>
        <c:majorUnit val="0.2"/>
        <c:minorUnit val="0.02"/>
      </c:valAx>
    </c:plotArea>
    <c:legend>
      <c:legendPos val="b"/>
      <c:layout>
        <c:manualLayout>
          <c:xMode val="edge"/>
          <c:yMode val="edge"/>
          <c:x val="0.29676366265963161"/>
          <c:y val="0.93139556463423256"/>
          <c:w val="0.70017394445504033"/>
          <c:h val="6.8604435365767436E-2"/>
        </c:manualLayout>
      </c:layout>
      <c:overlay val="0"/>
      <c:txPr>
        <a:bodyPr/>
        <a:lstStyle/>
        <a:p>
          <a:pPr>
            <a:defRPr>
              <a:solidFill>
                <a:srgbClr val="595959"/>
              </a:solidFill>
            </a:defRPr>
          </a:pPr>
          <a:endParaRPr lang="fr-FR"/>
        </a:p>
      </c:txPr>
    </c:legend>
    <c:plotVisOnly val="1"/>
    <c:dispBlanksAs val="gap"/>
    <c:showDLblsOverMax val="0"/>
  </c:chart>
  <c:txPr>
    <a:bodyPr/>
    <a:lstStyle/>
    <a:p>
      <a:pPr>
        <a:defRPr sz="1050">
          <a:solidFill>
            <a:srgbClr val="7F7F7F"/>
          </a:solidFill>
          <a:latin typeface="Arial" panose="020B0604020202020204" pitchFamily="34" charset="0"/>
          <a:cs typeface="Arial" panose="020B0604020202020204" pitchFamily="34" charset="0"/>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62093233920981"/>
          <c:y val="7.3986359239217314E-2"/>
          <c:w val="0.51050674602046797"/>
          <c:h val="0.92601356259560907"/>
        </c:manualLayout>
      </c:layout>
      <c:doughnutChart>
        <c:varyColors val="1"/>
        <c:ser>
          <c:idx val="0"/>
          <c:order val="0"/>
          <c:tx>
            <c:strRef>
              <c:f>Feuil1!$B$1</c:f>
              <c:strCache>
                <c:ptCount val="1"/>
                <c:pt idx="0">
                  <c:v>Ventes</c:v>
                </c:pt>
              </c:strCache>
            </c:strRef>
          </c:tx>
          <c:explosion val="8"/>
          <c:dPt>
            <c:idx val="0"/>
            <c:bubble3D val="0"/>
            <c:spPr>
              <a:solidFill>
                <a:srgbClr val="00576E"/>
              </a:solidFill>
            </c:spPr>
            <c:extLst>
              <c:ext xmlns:c16="http://schemas.microsoft.com/office/drawing/2014/chart" uri="{C3380CC4-5D6E-409C-BE32-E72D297353CC}">
                <c16:uniqueId val="{00000001-B5A2-4233-80E9-5E029D007F0E}"/>
              </c:ext>
            </c:extLst>
          </c:dPt>
          <c:dPt>
            <c:idx val="1"/>
            <c:bubble3D val="0"/>
            <c:spPr>
              <a:solidFill>
                <a:srgbClr val="0083A5"/>
              </a:solidFill>
            </c:spPr>
            <c:extLst>
              <c:ext xmlns:c16="http://schemas.microsoft.com/office/drawing/2014/chart" uri="{C3380CC4-5D6E-409C-BE32-E72D297353CC}">
                <c16:uniqueId val="{00000003-B5A2-4233-80E9-5E029D007F0E}"/>
              </c:ext>
            </c:extLst>
          </c:dPt>
          <c:dPt>
            <c:idx val="2"/>
            <c:bubble3D val="0"/>
            <c:spPr>
              <a:solidFill>
                <a:srgbClr val="8BE7FF"/>
              </a:solidFill>
            </c:spPr>
            <c:extLst>
              <c:ext xmlns:c16="http://schemas.microsoft.com/office/drawing/2014/chart" uri="{C3380CC4-5D6E-409C-BE32-E72D297353CC}">
                <c16:uniqueId val="{00000005-B5A2-4233-80E9-5E029D007F0E}"/>
              </c:ext>
            </c:extLst>
          </c:dPt>
          <c:dLbls>
            <c:dLbl>
              <c:idx val="2"/>
              <c:spPr/>
              <c:txPr>
                <a:bodyPr/>
                <a:lstStyle/>
                <a:p>
                  <a:pPr>
                    <a:defRPr sz="1400" b="1">
                      <a:solidFill>
                        <a:srgbClr val="595959"/>
                      </a:solidFill>
                      <a:latin typeface="Arial" panose="020B0604020202020204" pitchFamily="34" charset="0"/>
                      <a:cs typeface="Arial" panose="020B0604020202020204" pitchFamily="34" charset="0"/>
                    </a:defRPr>
                  </a:pPr>
                  <a:endParaRPr lang="fr-FR"/>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A2-4233-80E9-5E029D007F0E}"/>
                </c:ext>
              </c:extLst>
            </c:dLbl>
            <c:spPr>
              <a:noFill/>
              <a:ln>
                <a:noFill/>
              </a:ln>
              <a:effectLst/>
            </c:spPr>
            <c:txPr>
              <a:bodyPr/>
              <a:lstStyle/>
              <a:p>
                <a:pPr>
                  <a:defRPr sz="1400" b="1">
                    <a:solidFill>
                      <a:schemeClr val="bg1"/>
                    </a:solidFill>
                    <a:latin typeface="Arial" panose="020B0604020202020204" pitchFamily="34" charset="0"/>
                    <a:cs typeface="Arial" panose="020B0604020202020204" pitchFamily="34" charset="0"/>
                  </a:defRPr>
                </a:pPr>
                <a:endParaRPr lang="fr-FR"/>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Feuil1!$A$2:$A$3</c:f>
              <c:strCache>
                <c:ptCount val="2"/>
                <c:pt idx="0">
                  <c:v>Oui</c:v>
                </c:pt>
                <c:pt idx="1">
                  <c:v>Non</c:v>
                </c:pt>
              </c:strCache>
            </c:strRef>
          </c:cat>
          <c:val>
            <c:numRef>
              <c:f>Feuil1!$B$2:$B$3</c:f>
              <c:numCache>
                <c:formatCode>0%</c:formatCode>
                <c:ptCount val="2"/>
                <c:pt idx="0">
                  <c:v>0.38</c:v>
                </c:pt>
                <c:pt idx="1">
                  <c:v>0.62</c:v>
                </c:pt>
              </c:numCache>
            </c:numRef>
          </c:val>
          <c:extLst>
            <c:ext xmlns:c16="http://schemas.microsoft.com/office/drawing/2014/chart" uri="{C3380CC4-5D6E-409C-BE32-E72D297353CC}">
              <c16:uniqueId val="{00000006-B5A2-4233-80E9-5E029D007F0E}"/>
            </c:ext>
          </c:extLst>
        </c:ser>
        <c:dLbls>
          <c:showLegendKey val="0"/>
          <c:showVal val="0"/>
          <c:showCatName val="0"/>
          <c:showSerName val="0"/>
          <c:showPercent val="0"/>
          <c:showBubbleSize val="0"/>
          <c:showLeaderLines val="1"/>
        </c:dLbls>
        <c:firstSliceAng val="0"/>
        <c:holeSize val="35"/>
      </c:doughnutChart>
    </c:plotArea>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Évaluation</a:t>
            </a:r>
            <a:r>
              <a:rPr lang="en-US" baseline="0" dirty="0"/>
              <a:t> </a:t>
            </a:r>
            <a:r>
              <a:rPr lang="en-US" baseline="0" dirty="0" err="1"/>
              <a:t>complétée</a:t>
            </a:r>
            <a:r>
              <a:rPr lang="en-US" dirty="0"/>
              <a:t> en </a:t>
            </a:r>
            <a:r>
              <a:rPr lang="en-US" dirty="0" err="1"/>
              <a:t>fonction</a:t>
            </a:r>
            <a:r>
              <a:rPr lang="en-US" dirty="0"/>
              <a:t> de </a:t>
            </a:r>
            <a:r>
              <a:rPr lang="en-US" dirty="0" err="1"/>
              <a:t>l’âge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Feuil1!$B$32</c:f>
              <c:strCache>
                <c:ptCount val="1"/>
                <c:pt idx="0">
                  <c:v>Oui</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Feuil1!$A$33:$A$35</c:f>
              <c:strCache>
                <c:ptCount val="3"/>
                <c:pt idx="0">
                  <c:v>18-40 ans</c:v>
                </c:pt>
                <c:pt idx="1">
                  <c:v>41-60 ans</c:v>
                </c:pt>
                <c:pt idx="2">
                  <c:v>61 ans et +</c:v>
                </c:pt>
              </c:strCache>
            </c:strRef>
          </c:cat>
          <c:val>
            <c:numRef>
              <c:f>Feuil1!$B$33:$B$35</c:f>
              <c:numCache>
                <c:formatCode>0%</c:formatCode>
                <c:ptCount val="3"/>
                <c:pt idx="0">
                  <c:v>0.3</c:v>
                </c:pt>
                <c:pt idx="1">
                  <c:v>0.36</c:v>
                </c:pt>
                <c:pt idx="2">
                  <c:v>0.52</c:v>
                </c:pt>
              </c:numCache>
            </c:numRef>
          </c:val>
          <c:smooth val="0"/>
          <c:extLst>
            <c:ext xmlns:c16="http://schemas.microsoft.com/office/drawing/2014/chart" uri="{C3380CC4-5D6E-409C-BE32-E72D297353CC}">
              <c16:uniqueId val="{00000000-34D0-4E40-8C62-C85FD6B0D29E}"/>
            </c:ext>
          </c:extLst>
        </c:ser>
        <c:dLbls>
          <c:showLegendKey val="0"/>
          <c:showVal val="0"/>
          <c:showCatName val="0"/>
          <c:showSerName val="0"/>
          <c:showPercent val="0"/>
          <c:showBubbleSize val="0"/>
        </c:dLbls>
        <c:marker val="1"/>
        <c:smooth val="0"/>
        <c:axId val="360362440"/>
        <c:axId val="360363224"/>
      </c:lineChart>
      <c:catAx>
        <c:axId val="36036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0363224"/>
        <c:crosses val="autoZero"/>
        <c:auto val="1"/>
        <c:lblAlgn val="ctr"/>
        <c:lblOffset val="100"/>
        <c:noMultiLvlLbl val="0"/>
      </c:catAx>
      <c:valAx>
        <c:axId val="360363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0362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6966694455546"/>
          <c:y val="2.3173752270236235E-2"/>
          <c:w val="0.73810529266946445"/>
          <c:h val="0.70442855690234041"/>
        </c:manualLayout>
      </c:layout>
      <c:barChart>
        <c:barDir val="bar"/>
        <c:grouping val="stacked"/>
        <c:varyColors val="0"/>
        <c:ser>
          <c:idx val="0"/>
          <c:order val="0"/>
          <c:tx>
            <c:strRef>
              <c:f>Feuil1!$B$1</c:f>
              <c:strCache>
                <c:ptCount val="1"/>
                <c:pt idx="0">
                  <c:v>Oui et j’ai une bonne idée de ce qui les distingue des autres professionnels de l’audition</c:v>
                </c:pt>
              </c:strCache>
            </c:strRef>
          </c:tx>
          <c:spPr>
            <a:solidFill>
              <a:srgbClr val="00576E"/>
            </a:solidFill>
          </c:spPr>
          <c:invertIfNegative val="0"/>
          <c:dPt>
            <c:idx val="11"/>
            <c:invertIfNegative val="0"/>
            <c:bubble3D val="0"/>
            <c:spPr>
              <a:solidFill>
                <a:schemeClr val="bg1">
                  <a:lumMod val="65000"/>
                </a:schemeClr>
              </a:solidFill>
            </c:spPr>
            <c:extLst>
              <c:ext xmlns:c16="http://schemas.microsoft.com/office/drawing/2014/chart" uri="{C3380CC4-5D6E-409C-BE32-E72D297353CC}">
                <c16:uniqueId val="{00000001-F7F7-4329-A088-83D00EA6CA7C}"/>
              </c:ext>
            </c:extLst>
          </c:dPt>
          <c:dLbls>
            <c:spPr>
              <a:noFill/>
              <a:ln>
                <a:noFill/>
              </a:ln>
              <a:effectLst/>
            </c:spPr>
            <c:txPr>
              <a:bodyPr/>
              <a:lstStyle/>
              <a:p>
                <a:pPr>
                  <a:defRPr sz="1200" b="1">
                    <a:solidFill>
                      <a:schemeClr val="bg1"/>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Feuil1!$A$2:$A$4</c:f>
              <c:strCache>
                <c:ptCount val="3"/>
                <c:pt idx="0">
                  <c:v>ORL</c:v>
                </c:pt>
                <c:pt idx="1">
                  <c:v>Audiologiste</c:v>
                </c:pt>
                <c:pt idx="2">
                  <c:v>Audioprothésiste</c:v>
                </c:pt>
              </c:strCache>
            </c:strRef>
          </c:cat>
          <c:val>
            <c:numRef>
              <c:f>Feuil1!$B$2:$B$4</c:f>
              <c:numCache>
                <c:formatCode>0%</c:formatCode>
                <c:ptCount val="3"/>
                <c:pt idx="0">
                  <c:v>0.55000000000000004</c:v>
                </c:pt>
                <c:pt idx="1">
                  <c:v>0.43</c:v>
                </c:pt>
                <c:pt idx="2">
                  <c:v>0.41</c:v>
                </c:pt>
              </c:numCache>
            </c:numRef>
          </c:val>
          <c:extLst>
            <c:ext xmlns:c16="http://schemas.microsoft.com/office/drawing/2014/chart" uri="{C3380CC4-5D6E-409C-BE32-E72D297353CC}">
              <c16:uniqueId val="{00000003-F0E0-4897-A926-C547751D5796}"/>
            </c:ext>
          </c:extLst>
        </c:ser>
        <c:ser>
          <c:idx val="1"/>
          <c:order val="1"/>
          <c:tx>
            <c:strRef>
              <c:f>Feuil1!$C$1</c:f>
              <c:strCache>
                <c:ptCount val="1"/>
                <c:pt idx="0">
                  <c:v>Oui j’ai déjà entendu ce nom mais je ne sais pas vraiment ce qu’ils font et ce qui les distingue des autres professionnels de l’audition  </c:v>
                </c:pt>
              </c:strCache>
            </c:strRef>
          </c:tx>
          <c:spPr>
            <a:solidFill>
              <a:srgbClr val="0083A5"/>
            </a:solidFill>
          </c:spPr>
          <c:invertIfNegative val="0"/>
          <c:dPt>
            <c:idx val="11"/>
            <c:invertIfNegative val="0"/>
            <c:bubble3D val="0"/>
            <c:spPr>
              <a:solidFill>
                <a:schemeClr val="bg1">
                  <a:lumMod val="50000"/>
                </a:schemeClr>
              </a:solidFill>
            </c:spPr>
            <c:extLst>
              <c:ext xmlns:c16="http://schemas.microsoft.com/office/drawing/2014/chart" uri="{C3380CC4-5D6E-409C-BE32-E72D297353CC}">
                <c16:uniqueId val="{00000003-F7F7-4329-A088-83D00EA6CA7C}"/>
              </c:ext>
            </c:extLst>
          </c:dPt>
          <c:dLbls>
            <c:spPr>
              <a:noFill/>
              <a:ln>
                <a:noFill/>
              </a:ln>
              <a:effectLst/>
            </c:spPr>
            <c:txPr>
              <a:bodyPr/>
              <a:lstStyle/>
              <a:p>
                <a:pPr>
                  <a:defRPr sz="1200" b="1">
                    <a:solidFill>
                      <a:schemeClr val="bg1"/>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Feuil1!$A$2:$A$4</c:f>
              <c:strCache>
                <c:ptCount val="3"/>
                <c:pt idx="0">
                  <c:v>ORL</c:v>
                </c:pt>
                <c:pt idx="1">
                  <c:v>Audiologiste</c:v>
                </c:pt>
                <c:pt idx="2">
                  <c:v>Audioprothésiste</c:v>
                </c:pt>
              </c:strCache>
            </c:strRef>
          </c:cat>
          <c:val>
            <c:numRef>
              <c:f>Feuil1!$C$2:$C$4</c:f>
              <c:numCache>
                <c:formatCode>0%</c:formatCode>
                <c:ptCount val="3"/>
                <c:pt idx="0">
                  <c:v>0.22</c:v>
                </c:pt>
                <c:pt idx="1">
                  <c:v>0.33</c:v>
                </c:pt>
                <c:pt idx="2">
                  <c:v>0.26</c:v>
                </c:pt>
              </c:numCache>
            </c:numRef>
          </c:val>
          <c:extLst>
            <c:ext xmlns:c16="http://schemas.microsoft.com/office/drawing/2014/chart" uri="{C3380CC4-5D6E-409C-BE32-E72D297353CC}">
              <c16:uniqueId val="{00000004-F7F7-4329-A088-83D00EA6CA7C}"/>
            </c:ext>
          </c:extLst>
        </c:ser>
        <c:ser>
          <c:idx val="2"/>
          <c:order val="2"/>
          <c:tx>
            <c:strRef>
              <c:f>Feuil1!$D$1</c:f>
              <c:strCache>
                <c:ptCount val="1"/>
                <c:pt idx="0">
                  <c:v>Non</c:v>
                </c:pt>
              </c:strCache>
            </c:strRef>
          </c:tx>
          <c:spPr>
            <a:solidFill>
              <a:srgbClr val="8BE7FF"/>
            </a:solidFill>
          </c:spPr>
          <c:invertIfNegative val="0"/>
          <c:dLbls>
            <c:spPr>
              <a:noFill/>
              <a:ln>
                <a:noFill/>
              </a:ln>
              <a:effectLst/>
            </c:spPr>
            <c:txPr>
              <a:bodyPr/>
              <a:lstStyle/>
              <a:p>
                <a:pPr>
                  <a:defRPr sz="1200" b="1">
                    <a:solidFill>
                      <a:srgbClr val="595959"/>
                    </a:solidFill>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Feuil1!$A$2:$A$4</c:f>
              <c:strCache>
                <c:ptCount val="3"/>
                <c:pt idx="0">
                  <c:v>ORL</c:v>
                </c:pt>
                <c:pt idx="1">
                  <c:v>Audiologiste</c:v>
                </c:pt>
                <c:pt idx="2">
                  <c:v>Audioprothésiste</c:v>
                </c:pt>
              </c:strCache>
            </c:strRef>
          </c:cat>
          <c:val>
            <c:numRef>
              <c:f>Feuil1!$D$2:$D$4</c:f>
              <c:numCache>
                <c:formatCode>0%</c:formatCode>
                <c:ptCount val="3"/>
                <c:pt idx="0">
                  <c:v>0.23</c:v>
                </c:pt>
                <c:pt idx="1">
                  <c:v>0.24</c:v>
                </c:pt>
                <c:pt idx="2">
                  <c:v>0.33</c:v>
                </c:pt>
              </c:numCache>
            </c:numRef>
          </c:val>
          <c:extLst>
            <c:ext xmlns:c16="http://schemas.microsoft.com/office/drawing/2014/chart" uri="{C3380CC4-5D6E-409C-BE32-E72D297353CC}">
              <c16:uniqueId val="{00000005-F7F7-4329-A088-83D00EA6CA7C}"/>
            </c:ext>
          </c:extLst>
        </c:ser>
        <c:dLbls>
          <c:showLegendKey val="0"/>
          <c:showVal val="0"/>
          <c:showCatName val="0"/>
          <c:showSerName val="0"/>
          <c:showPercent val="0"/>
          <c:showBubbleSize val="0"/>
        </c:dLbls>
        <c:gapWidth val="60"/>
        <c:overlap val="100"/>
        <c:axId val="398030408"/>
        <c:axId val="398033936"/>
      </c:barChart>
      <c:catAx>
        <c:axId val="398030408"/>
        <c:scaling>
          <c:orientation val="maxMin"/>
        </c:scaling>
        <c:delete val="1"/>
        <c:axPos val="l"/>
        <c:numFmt formatCode="General" sourceLinked="1"/>
        <c:majorTickMark val="out"/>
        <c:minorTickMark val="none"/>
        <c:tickLblPos val="nextTo"/>
        <c:crossAx val="398033936"/>
        <c:crosses val="autoZero"/>
        <c:auto val="1"/>
        <c:lblAlgn val="ctr"/>
        <c:lblOffset val="100"/>
        <c:noMultiLvlLbl val="0"/>
      </c:catAx>
      <c:valAx>
        <c:axId val="398033936"/>
        <c:scaling>
          <c:orientation val="minMax"/>
          <c:min val="0"/>
        </c:scaling>
        <c:delete val="1"/>
        <c:axPos val="t"/>
        <c:numFmt formatCode="0%" sourceLinked="1"/>
        <c:majorTickMark val="out"/>
        <c:minorTickMark val="none"/>
        <c:tickLblPos val="nextTo"/>
        <c:crossAx val="398030408"/>
        <c:crosses val="autoZero"/>
        <c:crossBetween val="between"/>
        <c:majorUnit val="0.2"/>
        <c:minorUnit val="0.02"/>
      </c:valAx>
    </c:plotArea>
    <c:legend>
      <c:legendPos val="b"/>
      <c:layout>
        <c:manualLayout>
          <c:xMode val="edge"/>
          <c:yMode val="edge"/>
          <c:x val="0.20392638385381567"/>
          <c:y val="0.760953284884055"/>
          <c:w val="0.78747640360235527"/>
          <c:h val="0.23600579220011336"/>
        </c:manualLayout>
      </c:layout>
      <c:overlay val="0"/>
      <c:txPr>
        <a:bodyPr/>
        <a:lstStyle/>
        <a:p>
          <a:pPr>
            <a:defRPr sz="950">
              <a:solidFill>
                <a:srgbClr val="595959"/>
              </a:solidFill>
            </a:defRPr>
          </a:pPr>
          <a:endParaRPr lang="fr-FR"/>
        </a:p>
      </c:txPr>
    </c:legend>
    <c:plotVisOnly val="1"/>
    <c:dispBlanksAs val="gap"/>
    <c:showDLblsOverMax val="0"/>
  </c:chart>
  <c:txPr>
    <a:bodyPr/>
    <a:lstStyle/>
    <a:p>
      <a:pPr>
        <a:defRPr sz="1050">
          <a:solidFill>
            <a:srgbClr val="7F7F7F"/>
          </a:solidFill>
          <a:latin typeface="Arial" panose="020B0604020202020204" pitchFamily="34" charset="0"/>
          <a:cs typeface="Arial" panose="020B0604020202020204" pitchFamily="34" charset="0"/>
        </a:defRPr>
      </a:pPr>
      <a:endParaRPr lang="fr-FR"/>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0.02066</cdr:x>
      <cdr:y>0.08621</cdr:y>
    </cdr:from>
    <cdr:to>
      <cdr:x>0.20663</cdr:x>
      <cdr:y>0.67241</cdr:y>
    </cdr:to>
    <cdr:sp macro="" textlink="">
      <cdr:nvSpPr>
        <cdr:cNvPr id="2" name="ZoneTexte 1">
          <a:extLst xmlns:a="http://schemas.openxmlformats.org/drawingml/2006/main">
            <a:ext uri="{FF2B5EF4-FFF2-40B4-BE49-F238E27FC236}">
              <a16:creationId xmlns:a16="http://schemas.microsoft.com/office/drawing/2014/main" id="{1C698327-2CCC-46F8-93EB-7901D472798E}"/>
            </a:ext>
          </a:extLst>
        </cdr:cNvPr>
        <cdr:cNvSpPr txBox="1"/>
      </cdr:nvSpPr>
      <cdr:spPr>
        <a:xfrm xmlns:a="http://schemas.openxmlformats.org/drawingml/2006/main">
          <a:off x="144016" y="360040"/>
          <a:ext cx="1296144" cy="24482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CA" sz="1100" dirty="0"/>
        </a:p>
      </cdr:txBody>
    </cdr:sp>
  </cdr:relSizeAnchor>
  <cdr:relSizeAnchor xmlns:cdr="http://schemas.openxmlformats.org/drawingml/2006/chartDrawing">
    <cdr:from>
      <cdr:x>0</cdr:x>
      <cdr:y>0.08621</cdr:y>
    </cdr:from>
    <cdr:to>
      <cdr:x>0.21696</cdr:x>
      <cdr:y>0.74138</cdr:y>
    </cdr:to>
    <cdr:sp macro="" textlink="">
      <cdr:nvSpPr>
        <cdr:cNvPr id="3" name="ZoneTexte 2">
          <a:extLst xmlns:a="http://schemas.openxmlformats.org/drawingml/2006/main">
            <a:ext uri="{FF2B5EF4-FFF2-40B4-BE49-F238E27FC236}">
              <a16:creationId xmlns:a16="http://schemas.microsoft.com/office/drawing/2014/main" id="{6C405667-780C-4552-8EE2-BCFC39514030}"/>
            </a:ext>
          </a:extLst>
        </cdr:cNvPr>
        <cdr:cNvSpPr txBox="1"/>
      </cdr:nvSpPr>
      <cdr:spPr>
        <a:xfrm xmlns:a="http://schemas.openxmlformats.org/drawingml/2006/main">
          <a:off x="0" y="360040"/>
          <a:ext cx="1512168" cy="27363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200" b="1" dirty="0">
              <a:solidFill>
                <a:schemeClr val="bg2">
                  <a:lumMod val="50000"/>
                </a:schemeClr>
              </a:solidFill>
              <a:latin typeface="+mj-lt"/>
            </a:rPr>
            <a:t>Oto-rhino-laryngologistes</a:t>
          </a: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r>
            <a:rPr lang="fr-CA" sz="1200" b="1" dirty="0">
              <a:solidFill>
                <a:schemeClr val="bg2">
                  <a:lumMod val="50000"/>
                </a:schemeClr>
              </a:solidFill>
              <a:latin typeface="+mj-lt"/>
            </a:rPr>
            <a:t>Audiologistes</a:t>
          </a: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endParaRPr lang="fr-CA" sz="1200" dirty="0">
            <a:solidFill>
              <a:schemeClr val="bg2">
                <a:lumMod val="50000"/>
              </a:schemeClr>
            </a:solidFill>
          </a:endParaRPr>
        </a:p>
        <a:p xmlns:a="http://schemas.openxmlformats.org/drawingml/2006/main">
          <a:r>
            <a:rPr lang="fr-CA" sz="1200" b="1" dirty="0">
              <a:solidFill>
                <a:schemeClr val="bg2">
                  <a:lumMod val="50000"/>
                </a:schemeClr>
              </a:solidFill>
              <a:latin typeface="+mj-lt"/>
            </a:rPr>
            <a:t>Audioprothésistes</a:t>
          </a:r>
          <a:endParaRPr lang="fr-CA" b="1" dirty="0">
            <a:solidFill>
              <a:schemeClr val="bg2">
                <a:lumMod val="50000"/>
              </a:schemeClr>
            </a:solidFill>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F837B0C-ACF0-48D6-8AA1-61BC97091317}" type="datetimeFigureOut">
              <a:rPr lang="fr-FR" smtClean="0"/>
              <a:t>25/04/2019</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407C737-A943-48FE-AC25-C97A21B89909}" type="slidenum">
              <a:rPr lang="fr-FR" smtClean="0"/>
              <a:t>‹N°›</a:t>
            </a:fld>
            <a:endParaRPr lang="fr-FR"/>
          </a:p>
        </p:txBody>
      </p:sp>
    </p:spTree>
    <p:extLst>
      <p:ext uri="{BB962C8B-B14F-4D97-AF65-F5344CB8AC3E}">
        <p14:creationId xmlns:p14="http://schemas.microsoft.com/office/powerpoint/2010/main" val="3510095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07C737-A943-48FE-AC25-C97A21B89909}" type="slidenum">
              <a:rPr lang="fr-FR" smtClean="0"/>
              <a:t>1</a:t>
            </a:fld>
            <a:endParaRPr lang="fr-FR"/>
          </a:p>
        </p:txBody>
      </p:sp>
    </p:spTree>
    <p:extLst>
      <p:ext uri="{BB962C8B-B14F-4D97-AF65-F5344CB8AC3E}">
        <p14:creationId xmlns:p14="http://schemas.microsoft.com/office/powerpoint/2010/main" val="211026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5407C737-A943-48FE-AC25-C97A21B89909}" type="slidenum">
              <a:rPr lang="fr-FR" smtClean="0"/>
              <a:t>8</a:t>
            </a:fld>
            <a:endParaRPr lang="fr-FR"/>
          </a:p>
        </p:txBody>
      </p:sp>
    </p:spTree>
    <p:extLst>
      <p:ext uri="{BB962C8B-B14F-4D97-AF65-F5344CB8AC3E}">
        <p14:creationId xmlns:p14="http://schemas.microsoft.com/office/powerpoint/2010/main" val="79006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306031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3422472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651845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CA"/>
          </a:p>
        </p:txBody>
      </p:sp>
      <p:sp>
        <p:nvSpPr>
          <p:cNvPr id="4" name="Espace réservé de la date 3"/>
          <p:cNvSpPr>
            <a:spLocks noGrp="1"/>
          </p:cNvSpPr>
          <p:nvPr>
            <p:ph type="dt" sz="half" idx="10"/>
          </p:nvPr>
        </p:nvSpPr>
        <p:spPr>
          <a:xfrm>
            <a:off x="3273425" y="6483096"/>
            <a:ext cx="2560637" cy="237109"/>
          </a:xfrm>
          <a:prstGeom prst="rect">
            <a:avLst/>
          </a:prstGeom>
        </p:spPr>
        <p:txBody>
          <a:bodyPr/>
          <a:lstStyle/>
          <a:p>
            <a:fld id="{14E21B0B-A824-4C71-8B52-BEA968808D82}" type="datetime1">
              <a:rPr lang="fr-FR" smtClean="0">
                <a:solidFill>
                  <a:srgbClr val="000000">
                    <a:tint val="75000"/>
                  </a:srgbClr>
                </a:solidFill>
              </a:rPr>
              <a:pPr/>
              <a:t>25/04/2019</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8" name="Espace réservé du texte 7"/>
          <p:cNvSpPr>
            <a:spLocks noGrp="1"/>
          </p:cNvSpPr>
          <p:nvPr>
            <p:ph type="body" sz="quarter" idx="13"/>
          </p:nvPr>
        </p:nvSpPr>
        <p:spPr/>
        <p:txBody>
          <a:bodyPr/>
          <a:lstStyle>
            <a:lvl2pPr>
              <a:spcBef>
                <a:spcPts val="800"/>
              </a:spcBef>
              <a:defRPr/>
            </a:lvl2pPr>
            <a:lvl3pPr>
              <a:spcBef>
                <a:spcPts val="1400"/>
              </a:spcBef>
              <a:defRPr/>
            </a:lvl3pPr>
            <a:lvl4pPr>
              <a:spcBef>
                <a:spcPts val="800"/>
              </a:spcBef>
              <a:defRPr/>
            </a:lvl4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291176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ransition Page">
    <p:bg>
      <p:bgPr>
        <a:blipFill dpi="0" rotWithShape="1">
          <a:blip r:embed="rId2" cstate="email">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58801" y="1699260"/>
            <a:ext cx="6705853" cy="2594674"/>
          </a:xfrm>
        </p:spPr>
        <p:txBody>
          <a:bodyPr anchor="b" anchorCtr="0">
            <a:normAutofit/>
          </a:bodyPr>
          <a:lstStyle>
            <a:lvl1pPr marL="0" indent="0">
              <a:spcBef>
                <a:spcPts val="0"/>
              </a:spcBef>
              <a:buClr>
                <a:schemeClr val="bg1"/>
              </a:buClr>
              <a:buNone/>
              <a:tabLst>
                <a:tab pos="5084763" algn="r"/>
              </a:tabLst>
              <a:defRPr sz="3300" b="1" u="none">
                <a:solidFill>
                  <a:schemeClr val="bg1"/>
                </a:solidFill>
                <a:latin typeface="Arial" pitchFamily="34" charset="0"/>
                <a:cs typeface="Arial" pitchFamily="34" charset="0"/>
              </a:defRPr>
            </a:lvl1pPr>
            <a:lvl2pPr>
              <a:buClr>
                <a:schemeClr val="bg1"/>
              </a:buClr>
              <a:buNone/>
              <a:defRPr>
                <a:solidFill>
                  <a:schemeClr val="bg1"/>
                </a:solidFill>
              </a:defRPr>
            </a:lvl2pPr>
            <a:lvl3pPr>
              <a:buClr>
                <a:schemeClr val="bg1"/>
              </a:buClr>
              <a:buNone/>
              <a:defRPr>
                <a:solidFill>
                  <a:schemeClr val="bg1"/>
                </a:solidFill>
              </a:defRPr>
            </a:lvl3pPr>
            <a:lvl4pPr>
              <a:buClr>
                <a:schemeClr val="bg1"/>
              </a:buClr>
              <a:buNone/>
              <a:defRPr>
                <a:solidFill>
                  <a:schemeClr val="bg1"/>
                </a:solidFill>
              </a:defRPr>
            </a:lvl4pPr>
            <a:lvl5pPr>
              <a:buClr>
                <a:schemeClr val="bg1"/>
              </a:buClr>
              <a:buNone/>
              <a:defRPr>
                <a:solidFill>
                  <a:schemeClr val="bg1"/>
                </a:solidFill>
              </a:defRPr>
            </a:lvl5pPr>
          </a:lstStyle>
          <a:p>
            <a:pPr lvl="0"/>
            <a:r>
              <a:rPr lang="fr-CA" noProof="0" dirty="0"/>
              <a:t>CLIQUEZ POUR MODIFIER LES STYLES DU TEXTE DU MASQUE</a:t>
            </a:r>
          </a:p>
        </p:txBody>
      </p:sp>
      <p:sp>
        <p:nvSpPr>
          <p:cNvPr id="12" name="Rectangle 11"/>
          <p:cNvSpPr/>
          <p:nvPr userDrawn="1"/>
        </p:nvSpPr>
        <p:spPr>
          <a:xfrm>
            <a:off x="558801" y="4430713"/>
            <a:ext cx="5311774"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21" name="Espace réservé du texte 20"/>
          <p:cNvSpPr>
            <a:spLocks noGrp="1"/>
          </p:cNvSpPr>
          <p:nvPr userDrawn="1">
            <p:ph type="body" sz="quarter" idx="10" hasCustomPrompt="1"/>
          </p:nvPr>
        </p:nvSpPr>
        <p:spPr>
          <a:xfrm>
            <a:off x="558800" y="4522534"/>
            <a:ext cx="5311775" cy="347663"/>
          </a:xfrm>
        </p:spPr>
        <p:txBody>
          <a:bodyPr>
            <a:normAutofit/>
          </a:bodyPr>
          <a:lstStyle>
            <a:lvl1pPr>
              <a:defRPr sz="1200">
                <a:solidFill>
                  <a:schemeClr val="bg1"/>
                </a:solidFill>
                <a:latin typeface="Arial Narrow"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CA" noProof="0" dirty="0"/>
              <a:t>CLIQUEZ POUR MODIFIER LES STYLES DU TEXTE DU MASQUE</a:t>
            </a:r>
          </a:p>
        </p:txBody>
      </p:sp>
      <p:sp>
        <p:nvSpPr>
          <p:cNvPr id="9" name="Forme en L 8"/>
          <p:cNvSpPr/>
          <p:nvPr userDrawn="1"/>
        </p:nvSpPr>
        <p:spPr>
          <a:xfrm rot="5400000">
            <a:off x="558800" y="6029901"/>
            <a:ext cx="110938" cy="110938"/>
          </a:xfrm>
          <a:prstGeom prst="corner">
            <a:avLst>
              <a:gd name="adj1" fmla="val 31250"/>
              <a:gd name="adj2" fmla="val 30083"/>
            </a:avLst>
          </a:prstGeom>
          <a:solidFill>
            <a:sysClr val="window" lastClr="FFFFFF"/>
          </a:solidFill>
          <a:ln w="25400" cap="flat" cmpd="sng" algn="ctr">
            <a:noFill/>
            <a:prstDash val="solid"/>
          </a:ln>
          <a:effectLst/>
        </p:spPr>
        <p:txBody>
          <a:bodyPr rtlCol="0" anchor="ctr"/>
          <a:lstStyle/>
          <a:p>
            <a:pPr algn="ctr">
              <a:defRPr/>
            </a:pPr>
            <a:endParaRPr lang="fr-CA" kern="0" dirty="0">
              <a:solidFill>
                <a:sysClr val="window" lastClr="FFFFFF"/>
              </a:solidFill>
            </a:endParaRPr>
          </a:p>
        </p:txBody>
      </p:sp>
      <p:sp>
        <p:nvSpPr>
          <p:cNvPr id="10" name="Espace réservé du texte 6"/>
          <p:cNvSpPr txBox="1">
            <a:spLocks/>
          </p:cNvSpPr>
          <p:nvPr userDrawn="1"/>
        </p:nvSpPr>
        <p:spPr>
          <a:xfrm>
            <a:off x="569433" y="6062299"/>
            <a:ext cx="2747923" cy="293969"/>
          </a:xfrm>
          <a:prstGeom prst="rect">
            <a:avLst/>
          </a:prstGeom>
        </p:spPr>
        <p:txBody>
          <a:bodyPr/>
          <a:lstStyle>
            <a:lvl1pPr marL="0" indent="0" algn="l" defTabSz="914400" rtl="0" eaLnBrk="1" latinLnBrk="0" hangingPunct="1">
              <a:spcBef>
                <a:spcPct val="20000"/>
              </a:spcBef>
              <a:buFont typeface="Arial" pitchFamily="34" charset="0"/>
              <a:buNone/>
              <a:defRPr sz="3200" b="1" kern="1200">
                <a:solidFill>
                  <a:schemeClr val="bg1"/>
                </a:solidFill>
                <a:latin typeface="TSTAR"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CA" sz="1800" dirty="0">
                <a:solidFill>
                  <a:prstClr val="white"/>
                </a:solidFill>
                <a:latin typeface="Arial" pitchFamily="34" charset="0"/>
                <a:cs typeface="Arial" pitchFamily="34" charset="0"/>
              </a:rPr>
              <a:t>de la vie aux idées</a:t>
            </a:r>
          </a:p>
        </p:txBody>
      </p:sp>
    </p:spTree>
    <p:extLst>
      <p:ext uri="{BB962C8B-B14F-4D97-AF65-F5344CB8AC3E}">
        <p14:creationId xmlns:p14="http://schemas.microsoft.com/office/powerpoint/2010/main" val="2383813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re et contenu ">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31836"/>
                </a:solidFill>
              </a:defRPr>
            </a:lvl1pPr>
          </a:lstStyle>
          <a:p>
            <a:r>
              <a:rPr lang="fr-FR" dirty="0"/>
              <a:t>Cliquez pour modifier le style du titre</a:t>
            </a:r>
            <a:endParaRPr lang="en-CA" dirty="0"/>
          </a:p>
        </p:txBody>
      </p:sp>
      <p:sp>
        <p:nvSpPr>
          <p:cNvPr id="4" name="Espace réservé de la date 3"/>
          <p:cNvSpPr>
            <a:spLocks noGrp="1"/>
          </p:cNvSpPr>
          <p:nvPr>
            <p:ph type="dt" sz="half" idx="10"/>
          </p:nvPr>
        </p:nvSpPr>
        <p:spPr>
          <a:xfrm>
            <a:off x="3273425" y="6483096"/>
            <a:ext cx="2560637" cy="237109"/>
          </a:xfrm>
          <a:prstGeom prst="rect">
            <a:avLst/>
          </a:prstGeom>
        </p:spPr>
        <p:txBody>
          <a:bodyPr/>
          <a:lstStyle/>
          <a:p>
            <a:fld id="{14E21B0B-A824-4C71-8B52-BEA968808D82}" type="datetime1">
              <a:rPr lang="fr-FR" smtClean="0">
                <a:solidFill>
                  <a:srgbClr val="000000">
                    <a:tint val="75000"/>
                  </a:srgbClr>
                </a:solidFill>
              </a:rPr>
              <a:pPr/>
              <a:t>25/04/2019</a:t>
            </a:fld>
            <a:endParaRPr lang="en-CA">
              <a:solidFill>
                <a:srgbClr val="000000">
                  <a:tint val="75000"/>
                </a:srgbClr>
              </a:solidFill>
            </a:endParaRPr>
          </a:p>
        </p:txBody>
      </p:sp>
      <p:sp>
        <p:nvSpPr>
          <p:cNvPr id="5" name="Espace réservé du pied de page 4"/>
          <p:cNvSpPr>
            <a:spLocks noGrp="1"/>
          </p:cNvSpPr>
          <p:nvPr>
            <p:ph type="ftr" sz="quarter" idx="11"/>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6" name="Espace réservé du numéro de diapositive 5"/>
          <p:cNvSpPr>
            <a:spLocks noGrp="1"/>
          </p:cNvSpPr>
          <p:nvPr>
            <p:ph type="sldNum" sz="quarter" idx="12"/>
          </p:nvPr>
        </p:nvSpPr>
        <p:spPr/>
        <p:txBody>
          <a:bodyPr/>
          <a:lstStyle/>
          <a:p>
            <a:fld id="{E7B58D81-04C7-47EB-9B1C-20051A4D7758}" type="slidenum">
              <a:rPr lang="en-CA" smtClean="0">
                <a:solidFill>
                  <a:srgbClr val="000000">
                    <a:tint val="75000"/>
                  </a:srgbClr>
                </a:solidFill>
              </a:rPr>
              <a:pPr/>
              <a:t>‹N°›</a:t>
            </a:fld>
            <a:endParaRPr lang="en-CA">
              <a:solidFill>
                <a:srgbClr val="000000">
                  <a:tint val="75000"/>
                </a:srgbClr>
              </a:solidFill>
            </a:endParaRPr>
          </a:p>
        </p:txBody>
      </p:sp>
      <p:sp>
        <p:nvSpPr>
          <p:cNvPr id="9" name="Espace réservé du contenu 8"/>
          <p:cNvSpPr>
            <a:spLocks noGrp="1"/>
          </p:cNvSpPr>
          <p:nvPr>
            <p:ph sz="quarter" idx="14"/>
          </p:nvPr>
        </p:nvSpPr>
        <p:spPr>
          <a:xfrm>
            <a:off x="558800" y="1517269"/>
            <a:ext cx="8027988" cy="4935473"/>
          </a:xfrm>
        </p:spPr>
        <p:txBody>
          <a:bodyPr/>
          <a:lstStyle/>
          <a:p>
            <a:pPr lvl="0"/>
            <a:r>
              <a:rPr lang="fr-FR" dirty="0"/>
              <a:t>Cliquez pour modifier</a:t>
            </a:r>
            <a:endParaRPr lang="en-CA" dirty="0"/>
          </a:p>
        </p:txBody>
      </p:sp>
      <p:cxnSp>
        <p:nvCxnSpPr>
          <p:cNvPr id="12" name="Connecteur droit 11"/>
          <p:cNvCxnSpPr/>
          <p:nvPr userDrawn="1"/>
        </p:nvCxnSpPr>
        <p:spPr>
          <a:xfrm>
            <a:off x="558800" y="6483096"/>
            <a:ext cx="8027988"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558799" y="1381125"/>
            <a:ext cx="5311775" cy="548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Tree>
    <p:extLst>
      <p:ext uri="{BB962C8B-B14F-4D97-AF65-F5344CB8AC3E}">
        <p14:creationId xmlns:p14="http://schemas.microsoft.com/office/powerpoint/2010/main" val="102073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365785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33095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145756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311063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183882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261586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156148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F209762-4D7E-4FA7-A9D9-23E44794EC95}" type="datetimeFigureOut">
              <a:rPr lang="fr-FR" smtClean="0"/>
              <a:pPr/>
              <a:t>25/04/2019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62C925-41C1-41E5-89E9-72BE5AFDB638}" type="slidenum">
              <a:rPr lang="fr-FR" smtClean="0"/>
              <a:pPr/>
              <a:t>‹N°›</a:t>
            </a:fld>
            <a:endParaRPr lang="fr-FR"/>
          </a:p>
        </p:txBody>
      </p:sp>
    </p:spTree>
    <p:extLst>
      <p:ext uri="{BB962C8B-B14F-4D97-AF65-F5344CB8AC3E}">
        <p14:creationId xmlns:p14="http://schemas.microsoft.com/office/powerpoint/2010/main" val="238668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F209762-4D7E-4FA7-A9D9-23E44794EC95}" type="datetimeFigureOut">
              <a:rPr lang="fr-FR" smtClean="0"/>
              <a:pPr/>
              <a:t>25/04/2019</a:t>
            </a:fld>
            <a:endParaRPr lang="fr-F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62C925-41C1-41E5-89E9-72BE5AFDB638}" type="slidenum">
              <a:rPr lang="fr-FR" smtClean="0"/>
              <a:pPr/>
              <a:t>‹N°›</a:t>
            </a:fld>
            <a:endParaRPr lang="fr-FR"/>
          </a:p>
        </p:txBody>
      </p:sp>
    </p:spTree>
    <p:extLst>
      <p:ext uri="{BB962C8B-B14F-4D97-AF65-F5344CB8AC3E}">
        <p14:creationId xmlns:p14="http://schemas.microsoft.com/office/powerpoint/2010/main" val="2355617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33.xml"/><Relationship Id="rId7" Type="http://schemas.openxmlformats.org/officeDocument/2006/relationships/image" Target="../media/image3.jp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chart" Target="../charts/chart6.xml"/><Relationship Id="rId5" Type="http://schemas.openxmlformats.org/officeDocument/2006/relationships/slideLayout" Target="../slideLayouts/slideLayout14.xml"/><Relationship Id="rId4"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6.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3.jpg"/><Relationship Id="rId5" Type="http://schemas.openxmlformats.org/officeDocument/2006/relationships/slideLayout" Target="../slideLayouts/slideLayout12.xml"/><Relationship Id="rId4" Type="http://schemas.openxmlformats.org/officeDocument/2006/relationships/tags" Target="../tags/tag40.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4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hyperlink" Target="mailto:info@journee-audition.ca" TargetMode="External"/><Relationship Id="rId2" Type="http://schemas.openxmlformats.org/officeDocument/2006/relationships/hyperlink" Target="http://www.journee-audition.ca/"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jpg"/><Relationship Id="rId5" Type="http://schemas.openxmlformats.org/officeDocument/2006/relationships/slideLayout" Target="../slideLayouts/slideLayout12.xml"/><Relationship Id="rId4"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1.xml"/><Relationship Id="rId7" Type="http://schemas.openxmlformats.org/officeDocument/2006/relationships/image" Target="../media/image3.jp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chart" Target="../charts/chart1.xml"/><Relationship Id="rId5" Type="http://schemas.openxmlformats.org/officeDocument/2006/relationships/slideLayout" Target="../slideLayouts/slideLayout12.xml"/><Relationship Id="rId4" Type="http://schemas.openxmlformats.org/officeDocument/2006/relationships/tags" Target="../tags/tag12.xml"/></Relationships>
</file>

<file path=ppt/slides/_rels/slide6.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tags" Target="../tags/tag15.xml"/><Relationship Id="rId7" Type="http://schemas.openxmlformats.org/officeDocument/2006/relationships/chart" Target="../charts/chart2.xml"/><Relationship Id="rId12" Type="http://schemas.openxmlformats.org/officeDocument/2006/relationships/image" Target="../media/image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12.xml"/><Relationship Id="rId11" Type="http://schemas.openxmlformats.org/officeDocument/2006/relationships/image" Target="../media/image7.png"/><Relationship Id="rId5" Type="http://schemas.openxmlformats.org/officeDocument/2006/relationships/tags" Target="../tags/tag17.xml"/><Relationship Id="rId10" Type="http://schemas.openxmlformats.org/officeDocument/2006/relationships/image" Target="../media/image6.png"/><Relationship Id="rId4" Type="http://schemas.openxmlformats.org/officeDocument/2006/relationships/tags" Target="../tags/tag16.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22.xml"/><Relationship Id="rId7" Type="http://schemas.openxmlformats.org/officeDocument/2006/relationships/slideLayout" Target="../slideLayouts/slideLayout1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image" Target="../media/image3.jpg"/><Relationship Id="rId4" Type="http://schemas.openxmlformats.org/officeDocument/2006/relationships/tags" Target="../tags/tag23.xml"/><Relationship Id="rId9" Type="http://schemas.openxmlformats.org/officeDocument/2006/relationships/chart" Target="../charts/chart3.xml"/></Relationships>
</file>

<file path=ppt/slides/_rels/slide9.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28.xml"/><Relationship Id="rId7" Type="http://schemas.openxmlformats.org/officeDocument/2006/relationships/chart" Target="../charts/chart4.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14.xml"/><Relationship Id="rId5" Type="http://schemas.openxmlformats.org/officeDocument/2006/relationships/tags" Target="../tags/tag30.xml"/><Relationship Id="rId10" Type="http://schemas.openxmlformats.org/officeDocument/2006/relationships/image" Target="../media/image5.png"/><Relationship Id="rId4" Type="http://schemas.openxmlformats.org/officeDocument/2006/relationships/tags" Target="../tags/tag29.xml"/><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02336" y="5248035"/>
            <a:ext cx="1613903" cy="307777"/>
          </a:xfrm>
          <a:prstGeom prst="rect">
            <a:avLst/>
          </a:prstGeom>
        </p:spPr>
        <p:txBody>
          <a:bodyPr wrap="none">
            <a:spAutoFit/>
          </a:bodyPr>
          <a:lstStyle/>
          <a:p>
            <a:r>
              <a:rPr lang="fr-CA" sz="1400" dirty="0">
                <a:solidFill>
                  <a:schemeClr val="tx1">
                    <a:lumMod val="85000"/>
                    <a:lumOff val="15000"/>
                  </a:schemeClr>
                </a:solidFill>
              </a:rPr>
              <a:t>FOTO – MARS 2019</a:t>
            </a:r>
          </a:p>
        </p:txBody>
      </p:sp>
      <p:pic>
        <p:nvPicPr>
          <p:cNvPr id="14" name="Imag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6735" y="1935864"/>
            <a:ext cx="4198930" cy="2799287"/>
          </a:xfrm>
          <a:prstGeom prst="rect">
            <a:avLst/>
          </a:prstGeom>
        </p:spPr>
      </p:pic>
      <p:sp>
        <p:nvSpPr>
          <p:cNvPr id="6" name="Titre 5"/>
          <p:cNvSpPr>
            <a:spLocks noGrp="1"/>
          </p:cNvSpPr>
          <p:nvPr>
            <p:ph type="ctrTitle"/>
          </p:nvPr>
        </p:nvSpPr>
        <p:spPr>
          <a:xfrm>
            <a:off x="56196" y="1684318"/>
            <a:ext cx="4039744" cy="1470025"/>
          </a:xfrm>
        </p:spPr>
        <p:txBody>
          <a:bodyPr>
            <a:noAutofit/>
          </a:bodyPr>
          <a:lstStyle/>
          <a:p>
            <a:pPr algn="l"/>
            <a:r>
              <a:rPr lang="fr-FR" sz="4000" b="1" dirty="0">
                <a:solidFill>
                  <a:schemeClr val="tx1">
                    <a:lumMod val="85000"/>
                    <a:lumOff val="15000"/>
                  </a:schemeClr>
                </a:solidFill>
              </a:rPr>
              <a:t>Portrait de la santé auditive des québécois</a:t>
            </a:r>
            <a:endParaRPr lang="fr-FR" sz="3600" b="1" dirty="0">
              <a:solidFill>
                <a:schemeClr val="tx1">
                  <a:lumMod val="85000"/>
                  <a:lumOff val="15000"/>
                </a:schemeClr>
              </a:solidFill>
            </a:endParaRPr>
          </a:p>
        </p:txBody>
      </p:sp>
      <p:sp>
        <p:nvSpPr>
          <p:cNvPr id="16" name="Titre 5"/>
          <p:cNvSpPr txBox="1">
            <a:spLocks/>
          </p:cNvSpPr>
          <p:nvPr/>
        </p:nvSpPr>
        <p:spPr>
          <a:xfrm>
            <a:off x="1187624" y="4595075"/>
            <a:ext cx="7949463" cy="1470025"/>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2000" b="1" dirty="0">
                <a:solidFill>
                  <a:schemeClr val="tx1">
                    <a:lumMod val="85000"/>
                    <a:lumOff val="15000"/>
                  </a:schemeClr>
                </a:solidFill>
              </a:rPr>
              <a:t>Sondage CROP pour Journée Nationale de l’Audition  du Québec</a:t>
            </a:r>
          </a:p>
        </p:txBody>
      </p:sp>
      <p:cxnSp>
        <p:nvCxnSpPr>
          <p:cNvPr id="18" name="Connecteur droit 17"/>
          <p:cNvCxnSpPr/>
          <p:nvPr/>
        </p:nvCxnSpPr>
        <p:spPr>
          <a:xfrm flipV="1">
            <a:off x="1619672" y="4735151"/>
            <a:ext cx="6153056" cy="5495"/>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20" name="ZoneTexte 19"/>
          <p:cNvSpPr txBox="1"/>
          <p:nvPr/>
        </p:nvSpPr>
        <p:spPr>
          <a:xfrm>
            <a:off x="6608519" y="5705363"/>
            <a:ext cx="2139945" cy="830997"/>
          </a:xfrm>
          <a:prstGeom prst="rect">
            <a:avLst/>
          </a:prstGeom>
          <a:noFill/>
        </p:spPr>
        <p:txBody>
          <a:bodyPr wrap="none" rtlCol="0">
            <a:spAutoFit/>
          </a:bodyPr>
          <a:lstStyle/>
          <a:p>
            <a:r>
              <a:rPr lang="fr-FR" sz="1200" dirty="0"/>
              <a:t>Contact : </a:t>
            </a:r>
          </a:p>
          <a:p>
            <a:r>
              <a:rPr lang="fr-FR" sz="1200" dirty="0"/>
              <a:t>Journée Nationale de l’Audition</a:t>
            </a:r>
          </a:p>
          <a:p>
            <a:r>
              <a:rPr lang="fr-FR" sz="1200" dirty="0"/>
              <a:t>Chantal Brodeur</a:t>
            </a:r>
          </a:p>
          <a:p>
            <a:r>
              <a:rPr lang="fr-FR" sz="1200" dirty="0"/>
              <a:t>Tél : 450 278 7828</a:t>
            </a:r>
          </a:p>
        </p:txBody>
      </p:sp>
      <p:sp>
        <p:nvSpPr>
          <p:cNvPr id="21" name="ZoneTexte 20"/>
          <p:cNvSpPr txBox="1"/>
          <p:nvPr/>
        </p:nvSpPr>
        <p:spPr>
          <a:xfrm>
            <a:off x="455187" y="5691676"/>
            <a:ext cx="1781257" cy="830997"/>
          </a:xfrm>
          <a:prstGeom prst="rect">
            <a:avLst/>
          </a:prstGeom>
          <a:noFill/>
        </p:spPr>
        <p:txBody>
          <a:bodyPr wrap="none" rtlCol="0">
            <a:spAutoFit/>
          </a:bodyPr>
          <a:lstStyle/>
          <a:p>
            <a:r>
              <a:rPr lang="fr-FR" sz="1200" dirty="0"/>
              <a:t>Contact : </a:t>
            </a:r>
          </a:p>
          <a:p>
            <a:r>
              <a:rPr lang="fr-FR" sz="1200" dirty="0"/>
              <a:t>CROP</a:t>
            </a:r>
          </a:p>
          <a:p>
            <a:r>
              <a:rPr lang="fr-FR" sz="1200" dirty="0"/>
              <a:t>Mme Céline Berre</a:t>
            </a:r>
          </a:p>
          <a:p>
            <a:r>
              <a:rPr lang="fr-FR" sz="1200" dirty="0"/>
              <a:t>514-849- 8086  </a:t>
            </a:r>
            <a:r>
              <a:rPr lang="fr-FR" sz="1050" dirty="0"/>
              <a:t>poste 1314</a:t>
            </a:r>
            <a:endParaRPr lang="fr-FR" sz="1400" dirty="0"/>
          </a:p>
        </p:txBody>
      </p:sp>
      <p:pic>
        <p:nvPicPr>
          <p:cNvPr id="17" name="Image 16">
            <a:extLst>
              <a:ext uri="{FF2B5EF4-FFF2-40B4-BE49-F238E27FC236}">
                <a16:creationId xmlns:a16="http://schemas.microsoft.com/office/drawing/2014/main" id="{9E67EA32-B3B6-4629-B229-08A3424F65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1832" y="170704"/>
            <a:ext cx="1289582" cy="1680904"/>
          </a:xfrm>
          <a:prstGeom prst="rect">
            <a:avLst/>
          </a:prstGeom>
        </p:spPr>
      </p:pic>
      <p:pic>
        <p:nvPicPr>
          <p:cNvPr id="3" name="Image 2">
            <a:extLst>
              <a:ext uri="{FF2B5EF4-FFF2-40B4-BE49-F238E27FC236}">
                <a16:creationId xmlns:a16="http://schemas.microsoft.com/office/drawing/2014/main" id="{1B949B49-5FAE-4E76-9BF5-88F5B69B66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2069" y="158118"/>
            <a:ext cx="1770625" cy="792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97080" y="188640"/>
            <a:ext cx="7886700" cy="1325563"/>
          </a:xfrm>
        </p:spPr>
        <p:txBody>
          <a:bodyPr/>
          <a:lstStyle/>
          <a:p>
            <a:r>
              <a:rPr lang="fr-CA" dirty="0">
                <a:solidFill>
                  <a:schemeClr val="tx2"/>
                </a:solidFill>
              </a:rPr>
              <a:t>Mieux connaître son professionnel de l’audition</a:t>
            </a:r>
            <a:br>
              <a:rPr lang="fr-CA" dirty="0">
                <a:solidFill>
                  <a:schemeClr val="tx2"/>
                </a:solidFill>
              </a:rPr>
            </a:br>
            <a:r>
              <a:rPr lang="fr-CA" sz="1050" b="0" dirty="0">
                <a:solidFill>
                  <a:srgbClr val="00AFDC"/>
                </a:solidFill>
              </a:rPr>
              <a:t>Base : ensemble des répondants (n=1005)</a:t>
            </a:r>
            <a:endParaRPr lang="fr-CA" sz="1000" b="0" dirty="0">
              <a:solidFill>
                <a:srgbClr val="00AFDC"/>
              </a:solidFill>
            </a:endParaRPr>
          </a:p>
        </p:txBody>
      </p:sp>
      <p:sp>
        <p:nvSpPr>
          <p:cNvPr id="3" name="Espace réservé du pied de page 2"/>
          <p:cNvSpPr>
            <a:spLocks noGrp="1"/>
          </p:cNvSpPr>
          <p:nvPr>
            <p:ph type="ftr" sz="quarter" idx="11"/>
            <p:custDataLst>
              <p:tags r:id="rId2"/>
            </p:custDataLst>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10</a:t>
            </a:fld>
            <a:endParaRPr lang="en-CA">
              <a:solidFill>
                <a:srgbClr val="000000">
                  <a:tint val="75000"/>
                </a:srgbClr>
              </a:solidFill>
            </a:endParaRPr>
          </a:p>
        </p:txBody>
      </p:sp>
      <p:graphicFrame>
        <p:nvGraphicFramePr>
          <p:cNvPr id="12" name="Graphique 11"/>
          <p:cNvGraphicFramePr/>
          <p:nvPr>
            <p:custDataLst>
              <p:tags r:id="rId4"/>
            </p:custDataLst>
            <p:extLst/>
          </p:nvPr>
        </p:nvGraphicFramePr>
        <p:xfrm>
          <a:off x="755576" y="1772816"/>
          <a:ext cx="6969721" cy="417646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Tableau 12"/>
          <p:cNvGraphicFramePr>
            <a:graphicFrameLocks noGrp="1"/>
          </p:cNvGraphicFramePr>
          <p:nvPr>
            <p:extLst/>
          </p:nvPr>
        </p:nvGraphicFramePr>
        <p:xfrm>
          <a:off x="7308304" y="1105900"/>
          <a:ext cx="1440160" cy="3763261"/>
        </p:xfrm>
        <a:graphic>
          <a:graphicData uri="http://schemas.openxmlformats.org/drawingml/2006/table">
            <a:tbl>
              <a:tblPr firstRow="1" bandRow="1">
                <a:tableStyleId>{2D5ABB26-0587-4C30-8999-92F81FD0307C}</a:tableStyleId>
              </a:tblPr>
              <a:tblGrid>
                <a:gridCol w="1440160">
                  <a:extLst>
                    <a:ext uri="{9D8B030D-6E8A-4147-A177-3AD203B41FA5}">
                      <a16:colId xmlns:a16="http://schemas.microsoft.com/office/drawing/2014/main" val="20000"/>
                    </a:ext>
                  </a:extLst>
                </a:gridCol>
              </a:tblGrid>
              <a:tr h="403833">
                <a:tc>
                  <a:txBody>
                    <a:bodyPr/>
                    <a:lstStyle/>
                    <a:p>
                      <a:pPr marL="0" algn="ctr" defTabSz="914400" rtl="0" eaLnBrk="1" fontAlgn="ctr" latinLnBrk="0" hangingPunct="1">
                        <a:defRPr lang="en-CA" sz="1200" b="1" i="0" u="none" strike="noStrike" kern="1200" baseline="0">
                          <a:solidFill>
                            <a:srgbClr val="595959"/>
                          </a:solidFill>
                          <a:effectLst/>
                          <a:latin typeface="Arial"/>
                          <a:ea typeface="+mn-ea"/>
                          <a:cs typeface="+mn-cs"/>
                        </a:defRPr>
                      </a:pPr>
                      <a:r>
                        <a:rPr lang="en-CA" sz="1200" b="1" i="0" u="none" strike="noStrike" kern="1200" baseline="0" noProof="0" dirty="0">
                          <a:solidFill>
                            <a:srgbClr val="595959"/>
                          </a:solidFill>
                          <a:effectLst/>
                          <a:latin typeface="Arial" panose="020B0604020202020204" pitchFamily="34" charset="0"/>
                          <a:ea typeface="+mn-ea"/>
                          <a:cs typeface="Arial" panose="020B0604020202020204" pitchFamily="34" charset="0"/>
                        </a:rPr>
                        <a:t>Total </a:t>
                      </a:r>
                      <a:br>
                        <a:rPr lang="en-CA" sz="1200" b="1" i="0" u="none" strike="noStrike" kern="1200" baseline="0" noProof="0" dirty="0">
                          <a:solidFill>
                            <a:srgbClr val="595959"/>
                          </a:solidFill>
                          <a:effectLst/>
                          <a:latin typeface="Arial" panose="020B0604020202020204" pitchFamily="34" charset="0"/>
                          <a:ea typeface="+mn-ea"/>
                          <a:cs typeface="Arial" panose="020B0604020202020204" pitchFamily="34" charset="0"/>
                        </a:rPr>
                      </a:br>
                      <a:r>
                        <a:rPr lang="en-CA" sz="1200" b="1" i="0" u="none" strike="noStrike" kern="1200" baseline="0" noProof="0" dirty="0" err="1">
                          <a:solidFill>
                            <a:srgbClr val="595959"/>
                          </a:solidFill>
                          <a:effectLst/>
                          <a:latin typeface="Arial" panose="020B0604020202020204" pitchFamily="34" charset="0"/>
                          <a:ea typeface="+mn-ea"/>
                          <a:cs typeface="Arial" panose="020B0604020202020204" pitchFamily="34" charset="0"/>
                        </a:rPr>
                        <a:t>Oui</a:t>
                      </a:r>
                      <a:endParaRPr lang="en-CA" sz="1200" b="1" i="0" u="none" strike="noStrike" kern="1200" baseline="0" noProof="0" dirty="0">
                        <a:solidFill>
                          <a:srgbClr val="595959"/>
                        </a:solidFill>
                        <a:effectLst/>
                        <a:latin typeface="Arial" panose="020B0604020202020204" pitchFamily="34" charset="0"/>
                        <a:ea typeface="+mn-ea"/>
                        <a:cs typeface="Arial" panose="020B0604020202020204" pitchFamily="34" charset="0"/>
                      </a:endParaRPr>
                    </a:p>
                  </a:txBody>
                  <a:tcPr marL="9525" marR="9525" marT="9525" marB="0" anchor="ctr">
                    <a:lnL>
                      <a:noFill/>
                    </a:lnL>
                    <a:lnR>
                      <a:noFill/>
                    </a:lnR>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0634">
                <a:tc>
                  <a:txBody>
                    <a:bodyPr/>
                    <a:lstStyle/>
                    <a:p>
                      <a:pPr marL="0" algn="ctr" defTabSz="914400" rtl="0" eaLnBrk="1" fontAlgn="ctr" latinLnBrk="0" hangingPunct="1">
                        <a:defRPr lang="en-CA" sz="1200" b="1" i="0" u="none" strike="noStrike" kern="1200" baseline="0">
                          <a:solidFill>
                            <a:srgbClr val="595959"/>
                          </a:solidFill>
                          <a:effectLst/>
                          <a:latin typeface="Arial"/>
                          <a:ea typeface="+mn-ea"/>
                          <a:cs typeface="+mn-cs"/>
                        </a:defRPr>
                      </a:pPr>
                      <a:r>
                        <a:rPr lang="fr-CA" sz="1050" b="0" i="0" u="none" strike="noStrike" kern="1200" baseline="0" noProof="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a:noFill/>
                    </a:lnL>
                    <a:lnR>
                      <a:noFill/>
                    </a:ln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29598">
                <a:tc>
                  <a:txBody>
                    <a:bodyPr/>
                    <a:lstStyle/>
                    <a:p>
                      <a:pPr algn="ctr" fontAlgn="ctr"/>
                      <a:r>
                        <a:rPr lang="fr-CA" sz="1200" b="1" i="0" u="none" strike="noStrike" dirty="0">
                          <a:solidFill>
                            <a:srgbClr val="595959"/>
                          </a:solidFill>
                          <a:effectLst/>
                          <a:latin typeface="Arial"/>
                        </a:rPr>
                        <a:t>77</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noFill/>
                  </a:tcPr>
                </a:tc>
                <a:extLst>
                  <a:ext uri="{0D108BD9-81ED-4DB2-BD59-A6C34878D82A}">
                    <a16:rowId xmlns:a16="http://schemas.microsoft.com/office/drawing/2014/main" val="10002"/>
                  </a:ext>
                </a:extLst>
              </a:tr>
              <a:tr h="1029598">
                <a:tc>
                  <a:txBody>
                    <a:bodyPr/>
                    <a:lstStyle/>
                    <a:p>
                      <a:pPr algn="ctr" fontAlgn="ctr"/>
                      <a:r>
                        <a:rPr lang="fr-CA" sz="1200" b="1" i="0" u="none" strike="noStrike" dirty="0">
                          <a:solidFill>
                            <a:srgbClr val="595959"/>
                          </a:solidFill>
                          <a:effectLst/>
                          <a:latin typeface="Arial"/>
                        </a:rPr>
                        <a:t>76</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noFill/>
                  </a:tcPr>
                </a:tc>
                <a:extLst>
                  <a:ext uri="{0D108BD9-81ED-4DB2-BD59-A6C34878D82A}">
                    <a16:rowId xmlns:a16="http://schemas.microsoft.com/office/drawing/2014/main" val="10003"/>
                  </a:ext>
                </a:extLst>
              </a:tr>
              <a:tr h="1029598">
                <a:tc>
                  <a:txBody>
                    <a:bodyPr/>
                    <a:lstStyle/>
                    <a:p>
                      <a:pPr algn="ctr" fontAlgn="ctr"/>
                      <a:r>
                        <a:rPr lang="fr-CA" sz="1200" b="1" i="0" u="none" strike="noStrike" dirty="0">
                          <a:solidFill>
                            <a:srgbClr val="595959"/>
                          </a:solidFill>
                          <a:effectLst/>
                          <a:latin typeface="Arial"/>
                        </a:rPr>
                        <a:t>67</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noFill/>
                  </a:tcPr>
                </a:tc>
                <a:extLst>
                  <a:ext uri="{0D108BD9-81ED-4DB2-BD59-A6C34878D82A}">
                    <a16:rowId xmlns:a16="http://schemas.microsoft.com/office/drawing/2014/main" val="10004"/>
                  </a:ext>
                </a:extLst>
              </a:tr>
            </a:tbl>
          </a:graphicData>
        </a:graphic>
      </p:graphicFrame>
      <p:pic>
        <p:nvPicPr>
          <p:cNvPr id="7" name="Image 6">
            <a:extLst>
              <a:ext uri="{FF2B5EF4-FFF2-40B4-BE49-F238E27FC236}">
                <a16:creationId xmlns:a16="http://schemas.microsoft.com/office/drawing/2014/main" id="{54FC22B2-D1CA-4F8E-90CC-DBA1578356B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20102" y="82154"/>
            <a:ext cx="736615" cy="960140"/>
          </a:xfrm>
          <a:prstGeom prst="rect">
            <a:avLst/>
          </a:prstGeom>
        </p:spPr>
      </p:pic>
      <p:pic>
        <p:nvPicPr>
          <p:cNvPr id="8" name="Image 7">
            <a:extLst>
              <a:ext uri="{FF2B5EF4-FFF2-40B4-BE49-F238E27FC236}">
                <a16:creationId xmlns:a16="http://schemas.microsoft.com/office/drawing/2014/main" id="{218B3DC5-9A27-41A4-A5D2-BF9E2BE328DC}"/>
              </a:ext>
            </a:extLst>
          </p:cNvPr>
          <p:cNvPicPr>
            <a:picLocks noChangeAspect="1"/>
          </p:cNvPicPr>
          <p:nvPr/>
        </p:nvPicPr>
        <p:blipFill>
          <a:blip r:embed="rId8"/>
          <a:stretch>
            <a:fillRect/>
          </a:stretch>
        </p:blipFill>
        <p:spPr>
          <a:xfrm>
            <a:off x="2276" y="2636912"/>
            <a:ext cx="848904" cy="1395325"/>
          </a:xfrm>
          <a:prstGeom prst="rect">
            <a:avLst/>
          </a:prstGeom>
        </p:spPr>
      </p:pic>
    </p:spTree>
    <p:extLst>
      <p:ext uri="{BB962C8B-B14F-4D97-AF65-F5344CB8AC3E}">
        <p14:creationId xmlns:p14="http://schemas.microsoft.com/office/powerpoint/2010/main" val="354741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lstStyle/>
          <a:p>
            <a:r>
              <a:rPr lang="fr-CA" dirty="0"/>
              <a:t>Éléments d’alerte de santé publique</a:t>
            </a:r>
          </a:p>
          <a:p>
            <a:endParaRPr lang="fr-CA" dirty="0"/>
          </a:p>
        </p:txBody>
      </p:sp>
      <p:sp>
        <p:nvSpPr>
          <p:cNvPr id="4" name="Espace réservé du texte 2"/>
          <p:cNvSpPr txBox="1">
            <a:spLocks/>
          </p:cNvSpPr>
          <p:nvPr>
            <p:custDataLst>
              <p:tags r:id="rId2"/>
            </p:custDataLst>
          </p:nvPr>
        </p:nvSpPr>
        <p:spPr>
          <a:xfrm>
            <a:off x="467544" y="4581128"/>
            <a:ext cx="5311775" cy="34766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200" kern="1200">
                <a:solidFill>
                  <a:schemeClr val="bg1"/>
                </a:solidFill>
                <a:latin typeface="Arial Narrow"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CA" dirty="0"/>
              <a:t>SONDAGE CROP POUR JOURNEE NATIONALE DE L’AUDITION QUEBEC</a:t>
            </a:r>
            <a:endParaRPr lang="en-CA" dirty="0"/>
          </a:p>
        </p:txBody>
      </p:sp>
    </p:spTree>
    <p:extLst>
      <p:ext uri="{BB962C8B-B14F-4D97-AF65-F5344CB8AC3E}">
        <p14:creationId xmlns:p14="http://schemas.microsoft.com/office/powerpoint/2010/main" val="380378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5" name="Rectangle 5"/>
          <p:cNvSpPr>
            <a:spLocks noGrp="1" noChangeArrowheads="1"/>
          </p:cNvSpPr>
          <p:nvPr>
            <p:ph type="title"/>
            <p:custDataLst>
              <p:tags r:id="rId1"/>
            </p:custDataLst>
          </p:nvPr>
        </p:nvSpPr>
        <p:spPr>
          <a:xfrm>
            <a:off x="585511" y="0"/>
            <a:ext cx="7886700" cy="1325563"/>
          </a:xfrm>
        </p:spPr>
        <p:txBody>
          <a:bodyPr>
            <a:normAutofit/>
          </a:bodyPr>
          <a:lstStyle/>
          <a:p>
            <a:pPr>
              <a:spcBef>
                <a:spcPts val="1200"/>
              </a:spcBef>
              <a:buClr>
                <a:schemeClr val="tx2"/>
              </a:buClr>
            </a:pPr>
            <a:r>
              <a:rPr lang="fr-CA" sz="3200" dirty="0">
                <a:solidFill>
                  <a:srgbClr val="00AFDC"/>
                </a:solidFill>
              </a:rPr>
              <a:t>La santé auditive des Québécois n’est pas prioritaire</a:t>
            </a:r>
          </a:p>
        </p:txBody>
      </p:sp>
      <p:sp>
        <p:nvSpPr>
          <p:cNvPr id="5" name="Espace réservé du pied de page 4"/>
          <p:cNvSpPr>
            <a:spLocks noGrp="1"/>
          </p:cNvSpPr>
          <p:nvPr>
            <p:ph type="ftr" sz="quarter" idx="11"/>
            <p:custDataLst>
              <p:tags r:id="rId2"/>
            </p:custDataLst>
          </p:nvPr>
        </p:nvSpPr>
        <p:spPr>
          <a:xfrm>
            <a:off x="251520" y="6266269"/>
            <a:ext cx="3583310" cy="365125"/>
          </a:xfrm>
        </p:spPr>
        <p:txBody>
          <a:bodyPr/>
          <a:lstStyle/>
          <a:p>
            <a:r>
              <a:rPr lang="en-CA" dirty="0">
                <a:solidFill>
                  <a:srgbClr val="000000">
                    <a:tint val="75000"/>
                  </a:srgbClr>
                </a:solidFill>
              </a:rPr>
              <a:t>CROP POUR JOURNEE NATIONALE DE L’AUDITION QUEBEC</a:t>
            </a: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12</a:t>
            </a:fld>
            <a:endParaRPr lang="en-CA">
              <a:solidFill>
                <a:srgbClr val="000000">
                  <a:tint val="75000"/>
                </a:srgbClr>
              </a:solidFill>
            </a:endParaRPr>
          </a:p>
        </p:txBody>
      </p:sp>
      <p:sp>
        <p:nvSpPr>
          <p:cNvPr id="7" name="Espace réservé du contenu 6"/>
          <p:cNvSpPr>
            <a:spLocks noGrp="1"/>
          </p:cNvSpPr>
          <p:nvPr>
            <p:ph type="body" sz="quarter" idx="13"/>
            <p:custDataLst>
              <p:tags r:id="rId4"/>
            </p:custDataLst>
          </p:nvPr>
        </p:nvSpPr>
        <p:spPr>
          <a:xfrm>
            <a:off x="251520" y="1394937"/>
            <a:ext cx="8632137" cy="4955260"/>
          </a:xfrm>
        </p:spPr>
        <p:txBody>
          <a:bodyPr>
            <a:normAutofit/>
          </a:bodyPr>
          <a:lstStyle/>
          <a:p>
            <a:pPr marL="0" indent="0" algn="just">
              <a:buNone/>
            </a:pPr>
            <a:r>
              <a:rPr lang="fr-CA" sz="1200" b="1" dirty="0">
                <a:solidFill>
                  <a:srgbClr val="FF0000"/>
                </a:solidFill>
                <a:ea typeface="+mj-ea"/>
              </a:rPr>
              <a:t>Cette enquête apporte un véritable éclairage sur les troubles de l’audition au sein de la population et la conscience du bruit comme élément toxique majeur</a:t>
            </a:r>
            <a:r>
              <a:rPr lang="fr-CA" sz="1200" dirty="0">
                <a:ea typeface="+mj-ea"/>
              </a:rPr>
              <a:t>. </a:t>
            </a:r>
          </a:p>
          <a:p>
            <a:pPr marL="0" indent="0" algn="just">
              <a:buNone/>
            </a:pPr>
            <a:r>
              <a:rPr lang="fr-CA" sz="1200" b="1" dirty="0">
                <a:ea typeface="+mj-ea"/>
              </a:rPr>
              <a:t>1</a:t>
            </a:r>
            <a:r>
              <a:rPr lang="fr-CA" sz="1200" b="1" u="sng" dirty="0">
                <a:ea typeface="+mj-ea"/>
              </a:rPr>
              <a:t>) Conscience des impacts du bruit et des expositions sonores</a:t>
            </a:r>
          </a:p>
          <a:p>
            <a:pPr marL="0" indent="0" algn="just">
              <a:buNone/>
            </a:pPr>
            <a:r>
              <a:rPr lang="fr-CA" sz="1200" dirty="0">
                <a:ea typeface="+mj-ea"/>
              </a:rPr>
              <a:t>9 personnes sur 10 déclarent ne pas travailler dans le bruit ! Ce résultat indique que les Québécois n’ont pas la conscience du bruit et donc de sa dangerosité. </a:t>
            </a:r>
          </a:p>
          <a:p>
            <a:pPr marL="0" indent="0" algn="just">
              <a:buNone/>
            </a:pPr>
            <a:r>
              <a:rPr lang="fr-CA" sz="1200" dirty="0">
                <a:ea typeface="+mj-ea"/>
              </a:rPr>
              <a:t>Pourtant 78% des personnes indiquent par ailleurs être gênées pour comprendre la parole dans le bruit et notamment les 18 -24 ans.</a:t>
            </a:r>
          </a:p>
          <a:p>
            <a:pPr marL="0" indent="0" algn="just">
              <a:buNone/>
            </a:pPr>
            <a:r>
              <a:rPr lang="fr-CA" sz="1200" dirty="0">
                <a:ea typeface="+mj-ea"/>
              </a:rPr>
              <a:t> </a:t>
            </a:r>
          </a:p>
          <a:p>
            <a:pPr marL="0" indent="0" algn="just">
              <a:buNone/>
            </a:pPr>
            <a:endParaRPr lang="fr-CA" sz="1200" b="1" dirty="0">
              <a:ea typeface="+mj-ea"/>
            </a:endParaRPr>
          </a:p>
          <a:p>
            <a:pPr marL="0" indent="0" algn="just">
              <a:buNone/>
            </a:pPr>
            <a:r>
              <a:rPr lang="fr-CA" sz="1400" b="1" u="sng" dirty="0">
                <a:ea typeface="+mj-ea"/>
              </a:rPr>
              <a:t>2) La présence de troubles de l’audition au sein de la population</a:t>
            </a:r>
            <a:endParaRPr lang="fr-CA" sz="1200" b="1" u="sng" dirty="0"/>
          </a:p>
          <a:p>
            <a:pPr>
              <a:lnSpc>
                <a:spcPct val="95000"/>
              </a:lnSpc>
              <a:spcBef>
                <a:spcPts val="0"/>
              </a:spcBef>
              <a:defRPr/>
            </a:pPr>
            <a:r>
              <a:rPr lang="fr-CA" sz="1200" dirty="0"/>
              <a:t>46% des sondés déclarent souffrir d’acouphènes de manière occasionnelle ou permanente. Seule 38% de la population a évalué son audition. </a:t>
            </a:r>
          </a:p>
          <a:p>
            <a:pPr marL="0" indent="0">
              <a:lnSpc>
                <a:spcPct val="95000"/>
              </a:lnSpc>
              <a:spcBef>
                <a:spcPts val="0"/>
              </a:spcBef>
              <a:buNone/>
              <a:defRPr/>
            </a:pPr>
            <a:r>
              <a:rPr lang="fr-CA" sz="1200" dirty="0"/>
              <a:t>1 - les acouphènes font partie des symptômes ORL </a:t>
            </a:r>
          </a:p>
          <a:p>
            <a:pPr marL="0" indent="0">
              <a:lnSpc>
                <a:spcPct val="95000"/>
              </a:lnSpc>
              <a:spcBef>
                <a:spcPts val="0"/>
              </a:spcBef>
              <a:buNone/>
              <a:defRPr/>
            </a:pPr>
            <a:r>
              <a:rPr lang="fr-CA" sz="1200" dirty="0"/>
              <a:t>2 - bien souvent une perte auditive est associée </a:t>
            </a:r>
          </a:p>
          <a:p>
            <a:pPr marL="0" indent="0">
              <a:lnSpc>
                <a:spcPct val="95000"/>
              </a:lnSpc>
              <a:spcBef>
                <a:spcPts val="0"/>
              </a:spcBef>
              <a:buNone/>
              <a:defRPr/>
            </a:pPr>
            <a:r>
              <a:rPr lang="fr-CA" sz="1200" dirty="0"/>
              <a:t>3 - le faible taux d’évaluation de l’audition notamment au sein de la population la plus à risque de presbyacousie (60 ans et +) laisse à penser que des troubles de l’audition sont donc non repérés au sein de la population. </a:t>
            </a:r>
          </a:p>
          <a:p>
            <a:pPr marL="0" indent="0">
              <a:lnSpc>
                <a:spcPct val="95000"/>
              </a:lnSpc>
              <a:spcBef>
                <a:spcPts val="0"/>
              </a:spcBef>
              <a:buNone/>
              <a:defRPr/>
            </a:pPr>
            <a:endParaRPr lang="fr-CA" sz="1200" dirty="0"/>
          </a:p>
          <a:p>
            <a:pPr marL="0" indent="0">
              <a:lnSpc>
                <a:spcPct val="95000"/>
              </a:lnSpc>
              <a:spcBef>
                <a:spcPts val="0"/>
              </a:spcBef>
              <a:buNone/>
              <a:defRPr/>
            </a:pPr>
            <a:r>
              <a:rPr lang="fr-CA" sz="1200" dirty="0">
                <a:solidFill>
                  <a:srgbClr val="FF0000"/>
                </a:solidFill>
              </a:rPr>
              <a:t>La gêne de la compréhension de la parole dans le bruit est un indicateur fondamental inquiétant par le résultat obtenu chez les jeunes et les + de 60 ans. </a:t>
            </a:r>
          </a:p>
          <a:p>
            <a:pPr marL="0" indent="0">
              <a:lnSpc>
                <a:spcPct val="95000"/>
              </a:lnSpc>
              <a:spcBef>
                <a:spcPts val="0"/>
              </a:spcBef>
              <a:buNone/>
              <a:defRPr/>
            </a:pPr>
            <a:endParaRPr lang="fr-CA" sz="1200" dirty="0"/>
          </a:p>
          <a:p>
            <a:pPr marL="0" indent="0" algn="just">
              <a:buNone/>
            </a:pPr>
            <a:r>
              <a:rPr lang="fr-CA" sz="1200" b="1" dirty="0"/>
              <a:t>3) </a:t>
            </a:r>
            <a:r>
              <a:rPr lang="fr-CA" sz="1200" b="1" u="sng" dirty="0"/>
              <a:t>L’absence de repères</a:t>
            </a:r>
          </a:p>
          <a:p>
            <a:pPr marL="0" indent="0" algn="just">
              <a:buNone/>
            </a:pPr>
            <a:r>
              <a:rPr lang="fr-CA" sz="1200" dirty="0"/>
              <a:t>Ces résultats montrent une absence de repères par rapport au bruit (son intensité et sa dangerosité) tout comme elle dénonce l’absence de connaissance des troubles de l’audition et de la nécessité d’évaluations régulières de l’audition.       </a:t>
            </a:r>
          </a:p>
        </p:txBody>
      </p:sp>
      <p:cxnSp>
        <p:nvCxnSpPr>
          <p:cNvPr id="3" name="Connecteur droit 2"/>
          <p:cNvCxnSpPr/>
          <p:nvPr/>
        </p:nvCxnSpPr>
        <p:spPr>
          <a:xfrm>
            <a:off x="683568" y="1169327"/>
            <a:ext cx="4104456" cy="0"/>
          </a:xfrm>
          <a:prstGeom prst="line">
            <a:avLst/>
          </a:prstGeom>
          <a:ln w="762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07864724-33BD-4131-9070-E2E3D56AB7F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47042" y="215342"/>
            <a:ext cx="736615" cy="960140"/>
          </a:xfrm>
          <a:prstGeom prst="rect">
            <a:avLst/>
          </a:prstGeom>
        </p:spPr>
      </p:pic>
    </p:spTree>
    <p:extLst>
      <p:ext uri="{BB962C8B-B14F-4D97-AF65-F5344CB8AC3E}">
        <p14:creationId xmlns:p14="http://schemas.microsoft.com/office/powerpoint/2010/main" val="105108701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descr="Une image contenant extérieur, ciel, herbe, arbre&#10;&#10;Description générée automatiquement">
            <a:extLst>
              <a:ext uri="{FF2B5EF4-FFF2-40B4-BE49-F238E27FC236}">
                <a16:creationId xmlns:a16="http://schemas.microsoft.com/office/drawing/2014/main" id="{AA53BCBA-8F1B-4126-90D1-744A2D6822A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l="18203" r="53130"/>
          <a:stretch/>
        </p:blipFill>
        <p:spPr>
          <a:xfrm>
            <a:off x="20" y="1"/>
            <a:ext cx="9143980" cy="6857999"/>
          </a:xfrm>
          <a:prstGeom prst="rect">
            <a:avLst/>
          </a:prstGeom>
        </p:spPr>
      </p:pic>
      <p:sp>
        <p:nvSpPr>
          <p:cNvPr id="2" name="Titre 1">
            <a:extLst>
              <a:ext uri="{FF2B5EF4-FFF2-40B4-BE49-F238E27FC236}">
                <a16:creationId xmlns:a16="http://schemas.microsoft.com/office/drawing/2014/main" id="{674130E5-AFB7-47FF-9396-347AC975B723}"/>
              </a:ext>
            </a:extLst>
          </p:cNvPr>
          <p:cNvSpPr>
            <a:spLocks noGrp="1"/>
          </p:cNvSpPr>
          <p:nvPr>
            <p:ph type="title"/>
          </p:nvPr>
        </p:nvSpPr>
        <p:spPr>
          <a:xfrm>
            <a:off x="628650" y="1065862"/>
            <a:ext cx="2484873" cy="4726276"/>
          </a:xfrm>
        </p:spPr>
        <p:txBody>
          <a:bodyPr vert="horz" lIns="91440" tIns="45720" rIns="91440" bIns="45720" rtlCol="0" anchor="ctr">
            <a:normAutofit/>
          </a:bodyPr>
          <a:lstStyle/>
          <a:p>
            <a:pPr algn="r" defTabSz="914400"/>
            <a:r>
              <a:rPr lang="en-US" sz="3500" b="1">
                <a:solidFill>
                  <a:srgbClr val="FFFFFF"/>
                </a:solidFill>
              </a:rPr>
              <a:t>Conclusion</a:t>
            </a:r>
            <a:br>
              <a:rPr lang="en-US" sz="3500" b="1">
                <a:solidFill>
                  <a:srgbClr val="FFFFFF"/>
                </a:solidFill>
              </a:rPr>
            </a:br>
            <a:endParaRPr lang="en-US" sz="3500">
              <a:solidFill>
                <a:srgbClr val="FFFFFF"/>
              </a:solidFill>
            </a:endParaRPr>
          </a:p>
        </p:txBody>
      </p:sp>
      <p:cxnSp>
        <p:nvCxnSpPr>
          <p:cNvPr id="33" name="Straight Connector 25">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Espace réservé du texte 2">
            <a:extLst>
              <a:ext uri="{FF2B5EF4-FFF2-40B4-BE49-F238E27FC236}">
                <a16:creationId xmlns:a16="http://schemas.microsoft.com/office/drawing/2014/main" id="{DA3A9A74-3262-45C9-9075-5B2BE12661B0}"/>
              </a:ext>
            </a:extLst>
          </p:cNvPr>
          <p:cNvSpPr>
            <a:spLocks noGrp="1"/>
          </p:cNvSpPr>
          <p:nvPr>
            <p:ph type="body" sz="quarter" idx="13"/>
          </p:nvPr>
        </p:nvSpPr>
        <p:spPr>
          <a:xfrm>
            <a:off x="3866534" y="1065862"/>
            <a:ext cx="4308514" cy="4726276"/>
          </a:xfrm>
        </p:spPr>
        <p:txBody>
          <a:bodyPr vert="horz" lIns="91440" tIns="45720" rIns="91440" bIns="45720" rtlCol="0" anchor="ctr">
            <a:normAutofit/>
          </a:bodyPr>
          <a:lstStyle/>
          <a:p>
            <a:pPr indent="-228600" defTabSz="914400"/>
            <a:r>
              <a:rPr lang="en-US" sz="1700">
                <a:solidFill>
                  <a:srgbClr val="FFFFFF"/>
                </a:solidFill>
              </a:rPr>
              <a:t>Les Québécois négligent leur audition lors de leur suivi en santé. </a:t>
            </a:r>
          </a:p>
          <a:p>
            <a:pPr indent="-228600" defTabSz="914400"/>
            <a:r>
              <a:rPr lang="en-US" sz="1700">
                <a:solidFill>
                  <a:srgbClr val="FFFFFF"/>
                </a:solidFill>
              </a:rPr>
              <a:t>Les troubles de l’audition sont présents au sein de la population québécoises et les répercussions à long terme sur la santé globale sont  très importantes.</a:t>
            </a:r>
          </a:p>
          <a:p>
            <a:pPr indent="-228600" defTabSz="914400"/>
            <a:endParaRPr lang="en-US" sz="1700">
              <a:solidFill>
                <a:srgbClr val="FFFFFF"/>
              </a:solidFill>
            </a:endParaRPr>
          </a:p>
        </p:txBody>
      </p:sp>
      <p:sp>
        <p:nvSpPr>
          <p:cNvPr id="5" name="Espace réservé du pied de page 4">
            <a:extLst>
              <a:ext uri="{FF2B5EF4-FFF2-40B4-BE49-F238E27FC236}">
                <a16:creationId xmlns:a16="http://schemas.microsoft.com/office/drawing/2014/main" id="{6E853FA0-3379-4E9C-95F3-F2C9156283B1}"/>
              </a:ext>
            </a:extLst>
          </p:cNvPr>
          <p:cNvSpPr>
            <a:spLocks noGrp="1"/>
          </p:cNvSpPr>
          <p:nvPr>
            <p:ph type="ftr" sz="quarter" idx="11"/>
            <p:custDataLst>
              <p:tags r:id="rId1"/>
            </p:custDataLst>
          </p:nvPr>
        </p:nvSpPr>
        <p:spPr>
          <a:xfrm>
            <a:off x="3862821" y="6356350"/>
            <a:ext cx="3864117" cy="365125"/>
          </a:xfrm>
        </p:spPr>
        <p:txBody>
          <a:bodyPr vert="horz" lIns="91440" tIns="45720" rIns="91440" bIns="45720" rtlCol="0" anchor="ctr">
            <a:normAutofit/>
          </a:bodyPr>
          <a:lstStyle/>
          <a:p>
            <a:pPr algn="l">
              <a:spcAft>
                <a:spcPts val="600"/>
              </a:spcAft>
              <a:defRPr/>
            </a:pPr>
            <a:r>
              <a:rPr lang="en-US" sz="1200" kern="1200">
                <a:solidFill>
                  <a:srgbClr val="FFFFFF"/>
                </a:solidFill>
                <a:latin typeface="Calibri" panose="020F0502020204030204"/>
                <a:ea typeface="+mn-ea"/>
                <a:cs typeface="+mn-cs"/>
              </a:rPr>
              <a:t>CROP POUR JOURNEE NATIONALE DE L’AUDITION QUEBEC</a:t>
            </a:r>
          </a:p>
        </p:txBody>
      </p:sp>
      <p:pic>
        <p:nvPicPr>
          <p:cNvPr id="4" name="Image 3">
            <a:extLst>
              <a:ext uri="{FF2B5EF4-FFF2-40B4-BE49-F238E27FC236}">
                <a16:creationId xmlns:a16="http://schemas.microsoft.com/office/drawing/2014/main" id="{C1DB28B4-B1D8-4EC9-AF4F-03312AAE47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7042" y="215342"/>
            <a:ext cx="736615" cy="960140"/>
          </a:xfrm>
          <a:prstGeom prst="rect">
            <a:avLst/>
          </a:prstGeom>
        </p:spPr>
      </p:pic>
    </p:spTree>
    <p:extLst>
      <p:ext uri="{BB962C8B-B14F-4D97-AF65-F5344CB8AC3E}">
        <p14:creationId xmlns:p14="http://schemas.microsoft.com/office/powerpoint/2010/main" val="374177175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4C3103B-AE2E-41DA-8805-65F1A948F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2" name="Freeform: Shape 21">
            <a:extLst>
              <a:ext uri="{FF2B5EF4-FFF2-40B4-BE49-F238E27FC236}">
                <a16:creationId xmlns:a16="http://schemas.microsoft.com/office/drawing/2014/main" id="{E3BC0C31-69A7-4200-9AFE-927230E1E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33700"/>
            <a:ext cx="5688444" cy="3920193"/>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5" name="ZoneTexte 3">
            <a:extLst>
              <a:ext uri="{FF2B5EF4-FFF2-40B4-BE49-F238E27FC236}">
                <a16:creationId xmlns:a16="http://schemas.microsoft.com/office/drawing/2014/main" id="{43E3FDBC-A054-4BFB-88AF-473FB164C748}"/>
              </a:ext>
            </a:extLst>
          </p:cNvPr>
          <p:cNvSpPr txBox="1"/>
          <p:nvPr/>
        </p:nvSpPr>
        <p:spPr>
          <a:xfrm>
            <a:off x="870966" y="620692"/>
            <a:ext cx="4863071" cy="329900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300" b="1" spc="300" dirty="0"/>
              <a:t>MERCI DE VOTRE ATTENTION</a:t>
            </a:r>
          </a:p>
          <a:p>
            <a:pPr>
              <a:lnSpc>
                <a:spcPct val="90000"/>
              </a:lnSpc>
              <a:spcAft>
                <a:spcPts val="600"/>
              </a:spcAft>
            </a:pPr>
            <a:r>
              <a:rPr lang="en-US" sz="1300" dirty="0"/>
              <a:t> </a:t>
            </a:r>
          </a:p>
          <a:p>
            <a:pPr indent="-228600">
              <a:lnSpc>
                <a:spcPct val="90000"/>
              </a:lnSpc>
              <a:spcAft>
                <a:spcPts val="600"/>
              </a:spcAft>
              <a:buFont typeface="Arial" panose="020B0604020202020204" pitchFamily="34" charset="0"/>
              <a:buChar char="•"/>
            </a:pPr>
            <a:r>
              <a:rPr lang="en-US" sz="1300" i="1" dirty="0" err="1"/>
              <a:t>Enquête</a:t>
            </a:r>
            <a:r>
              <a:rPr lang="en-US" sz="1300" i="1" dirty="0"/>
              <a:t> JNA – Crop 2019: « Audition &amp; Santé : </a:t>
            </a:r>
          </a:p>
          <a:p>
            <a:pPr>
              <a:lnSpc>
                <a:spcPct val="90000"/>
              </a:lnSpc>
              <a:spcAft>
                <a:spcPts val="600"/>
              </a:spcAft>
            </a:pPr>
            <a:r>
              <a:rPr lang="en-US" sz="1300" i="1" dirty="0"/>
              <a:t>          Portrait de la santé auditive des Québécois</a:t>
            </a:r>
            <a:endParaRPr lang="en-US" sz="1300" dirty="0"/>
          </a:p>
          <a:p>
            <a:pPr indent="-228600">
              <a:lnSpc>
                <a:spcPct val="90000"/>
              </a:lnSpc>
              <a:spcAft>
                <a:spcPts val="600"/>
              </a:spcAft>
              <a:buFont typeface="Arial" panose="020B0604020202020204" pitchFamily="34" charset="0"/>
              <a:buChar char="•"/>
            </a:pPr>
            <a:endParaRPr lang="en-US" sz="1300" dirty="0"/>
          </a:p>
          <a:p>
            <a:pPr indent="-228600">
              <a:lnSpc>
                <a:spcPct val="90000"/>
              </a:lnSpc>
              <a:spcAft>
                <a:spcPts val="600"/>
              </a:spcAft>
              <a:buFont typeface="Arial" panose="020B0604020202020204" pitchFamily="34" charset="0"/>
              <a:buChar char="•"/>
            </a:pPr>
            <a:r>
              <a:rPr lang="en-US" sz="1300" b="1" spc="400" dirty="0">
                <a:hlinkClick r:id="rId2"/>
              </a:rPr>
              <a:t>WWW.JOURNEE-AUDITION.CA</a:t>
            </a:r>
            <a:endParaRPr lang="en-US" sz="1300" b="1" spc="400" dirty="0"/>
          </a:p>
          <a:p>
            <a:pPr indent="-228600">
              <a:lnSpc>
                <a:spcPct val="90000"/>
              </a:lnSpc>
              <a:spcAft>
                <a:spcPts val="600"/>
              </a:spcAft>
              <a:buFont typeface="Arial" panose="020B0604020202020204" pitchFamily="34" charset="0"/>
              <a:buChar char="•"/>
            </a:pPr>
            <a:endParaRPr lang="en-US" sz="1300" b="1" spc="400" dirty="0"/>
          </a:p>
          <a:p>
            <a:pPr indent="-228600">
              <a:lnSpc>
                <a:spcPct val="90000"/>
              </a:lnSpc>
              <a:spcAft>
                <a:spcPts val="600"/>
              </a:spcAft>
              <a:buFont typeface="Arial" panose="020B0604020202020204" pitchFamily="34" charset="0"/>
              <a:buChar char="•"/>
            </a:pPr>
            <a:endParaRPr lang="en-US" sz="1300" b="1" spc="400" dirty="0"/>
          </a:p>
          <a:p>
            <a:pPr indent="-228600">
              <a:lnSpc>
                <a:spcPct val="90000"/>
              </a:lnSpc>
              <a:spcAft>
                <a:spcPts val="600"/>
              </a:spcAft>
              <a:buFont typeface="Arial" panose="020B0604020202020204" pitchFamily="34" charset="0"/>
              <a:buChar char="•"/>
            </a:pPr>
            <a:endParaRPr lang="en-US" sz="1300" b="1" spc="400" dirty="0"/>
          </a:p>
          <a:p>
            <a:pPr indent="-228600">
              <a:lnSpc>
                <a:spcPct val="90000"/>
              </a:lnSpc>
              <a:spcAft>
                <a:spcPts val="600"/>
              </a:spcAft>
              <a:buFont typeface="Arial" panose="020B0604020202020204" pitchFamily="34" charset="0"/>
              <a:buChar char="•"/>
            </a:pPr>
            <a:endParaRPr lang="en-US" sz="1300" i="1" dirty="0"/>
          </a:p>
          <a:p>
            <a:pPr indent="-228600">
              <a:lnSpc>
                <a:spcPct val="90000"/>
              </a:lnSpc>
              <a:spcAft>
                <a:spcPts val="600"/>
              </a:spcAft>
              <a:buFont typeface="Arial" panose="020B0604020202020204" pitchFamily="34" charset="0"/>
              <a:buChar char="•"/>
            </a:pPr>
            <a:r>
              <a:rPr lang="en-US" sz="1300" i="1" dirty="0"/>
              <a:t>Pour </a:t>
            </a:r>
            <a:r>
              <a:rPr lang="en-US" sz="1300" i="1" dirty="0" err="1"/>
              <a:t>en</a:t>
            </a:r>
            <a:r>
              <a:rPr lang="en-US" sz="1300" i="1" dirty="0"/>
              <a:t> savoir plus, </a:t>
            </a:r>
            <a:r>
              <a:rPr lang="en-US" sz="1300" i="1" dirty="0" err="1"/>
              <a:t>contactez</a:t>
            </a:r>
            <a:r>
              <a:rPr lang="en-US" sz="1300" i="1" dirty="0"/>
              <a:t>-nous: </a:t>
            </a:r>
            <a:r>
              <a:rPr lang="en-US" sz="1300" i="1" dirty="0">
                <a:hlinkClick r:id="rId3"/>
              </a:rPr>
              <a:t>info@journee-audition.ca</a:t>
            </a:r>
            <a:endParaRPr lang="en-US" sz="1300" i="1" dirty="0"/>
          </a:p>
          <a:p>
            <a:pPr indent="-228600">
              <a:lnSpc>
                <a:spcPct val="90000"/>
              </a:lnSpc>
              <a:spcAft>
                <a:spcPts val="600"/>
              </a:spcAft>
              <a:buFont typeface="Arial" panose="020B0604020202020204" pitchFamily="34" charset="0"/>
              <a:buChar char="•"/>
            </a:pPr>
            <a:endParaRPr lang="en-US" sz="1300" i="1" dirty="0"/>
          </a:p>
        </p:txBody>
      </p:sp>
      <p:sp>
        <p:nvSpPr>
          <p:cNvPr id="24" name="Oval 23">
            <a:extLst>
              <a:ext uri="{FF2B5EF4-FFF2-40B4-BE49-F238E27FC236}">
                <a16:creationId xmlns:a16="http://schemas.microsoft.com/office/drawing/2014/main" id="{CB1340FC-C4E2-4CD5-9BCA-7A022E8B4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4633" y="1187298"/>
            <a:ext cx="2583177" cy="2583177"/>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6" name="Straight Connector 25">
            <a:extLst>
              <a:ext uri="{FF2B5EF4-FFF2-40B4-BE49-F238E27FC236}">
                <a16:creationId xmlns:a16="http://schemas.microsoft.com/office/drawing/2014/main" id="{45B5AFC7-2F07-4F7B-9151-E45D7548D8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6785" y="4370070"/>
            <a:ext cx="92583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393A0555-71D2-4F82-8C2E-9877D85320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0711" y="1844824"/>
            <a:ext cx="835381" cy="1088876"/>
          </a:xfrm>
          <a:prstGeom prst="rect">
            <a:avLst/>
          </a:prstGeom>
        </p:spPr>
      </p:pic>
      <p:pic>
        <p:nvPicPr>
          <p:cNvPr id="8" name="Image 7">
            <a:extLst>
              <a:ext uri="{FF2B5EF4-FFF2-40B4-BE49-F238E27FC236}">
                <a16:creationId xmlns:a16="http://schemas.microsoft.com/office/drawing/2014/main" id="{8F14C9C9-4862-401C-9D1D-BE200B8C01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4023" y="190530"/>
            <a:ext cx="1770625" cy="792900"/>
          </a:xfrm>
          <a:prstGeom prst="rect">
            <a:avLst/>
          </a:prstGeom>
        </p:spPr>
      </p:pic>
      <p:sp>
        <p:nvSpPr>
          <p:cNvPr id="2" name="Rectangle 1">
            <a:extLst>
              <a:ext uri="{FF2B5EF4-FFF2-40B4-BE49-F238E27FC236}">
                <a16:creationId xmlns:a16="http://schemas.microsoft.com/office/drawing/2014/main" id="{4AAE0DE9-0EAA-4815-9F1F-3AB76923E507}"/>
              </a:ext>
            </a:extLst>
          </p:cNvPr>
          <p:cNvSpPr/>
          <p:nvPr/>
        </p:nvSpPr>
        <p:spPr>
          <a:xfrm>
            <a:off x="954676" y="4884813"/>
            <a:ext cx="4572000" cy="923330"/>
          </a:xfrm>
          <a:prstGeom prst="rect">
            <a:avLst/>
          </a:prstGeom>
        </p:spPr>
        <p:txBody>
          <a:bodyPr>
            <a:spAutoFit/>
          </a:bodyPr>
          <a:lstStyle/>
          <a:p>
            <a:r>
              <a:rPr lang="fr-CA" dirty="0">
                <a:solidFill>
                  <a:srgbClr val="0098DB"/>
                </a:solidFill>
                <a:latin typeface="helvetica" panose="020B0604020202020204" pitchFamily="34" charset="0"/>
              </a:rPr>
              <a:t>Ensemble, chaque jour</a:t>
            </a:r>
            <a:br>
              <a:rPr lang="fr-CA" dirty="0"/>
            </a:br>
            <a:r>
              <a:rPr lang="fr-CA" dirty="0">
                <a:solidFill>
                  <a:srgbClr val="0098DB"/>
                </a:solidFill>
                <a:latin typeface="helvetica" panose="020B0604020202020204" pitchFamily="34" charset="0"/>
              </a:rPr>
              <a:t>Informer, sensibiliser, orienter,</a:t>
            </a:r>
            <a:br>
              <a:rPr lang="fr-CA" dirty="0"/>
            </a:br>
            <a:r>
              <a:rPr lang="fr-CA" dirty="0">
                <a:solidFill>
                  <a:srgbClr val="0098DB"/>
                </a:solidFill>
                <a:latin typeface="helvetica" panose="020B0604020202020204" pitchFamily="34" charset="0"/>
              </a:rPr>
              <a:t>Agir pour une meilleure santé auditive</a:t>
            </a:r>
            <a:endParaRPr lang="fr-CA" dirty="0"/>
          </a:p>
        </p:txBody>
      </p:sp>
    </p:spTree>
    <p:extLst>
      <p:ext uri="{BB962C8B-B14F-4D97-AF65-F5344CB8AC3E}">
        <p14:creationId xmlns:p14="http://schemas.microsoft.com/office/powerpoint/2010/main" val="32807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p:txBody>
          <a:bodyPr>
            <a:normAutofit/>
          </a:bodyPr>
          <a:lstStyle/>
          <a:p>
            <a:r>
              <a:rPr lang="fr-CA" dirty="0"/>
              <a:t>Méthodologie</a:t>
            </a:r>
            <a:endParaRPr lang="en-CA" dirty="0"/>
          </a:p>
        </p:txBody>
      </p:sp>
      <p:sp>
        <p:nvSpPr>
          <p:cNvPr id="3" name="Espace réservé du texte 2"/>
          <p:cNvSpPr>
            <a:spLocks noGrp="1"/>
          </p:cNvSpPr>
          <p:nvPr>
            <p:ph type="body" sz="quarter" idx="10"/>
            <p:custDataLst>
              <p:tags r:id="rId2"/>
            </p:custDataLst>
          </p:nvPr>
        </p:nvSpPr>
        <p:spPr>
          <a:xfrm>
            <a:off x="558800" y="4522534"/>
            <a:ext cx="5311775" cy="347663"/>
          </a:xfrm>
        </p:spPr>
        <p:txBody>
          <a:bodyPr/>
          <a:lstStyle/>
          <a:p>
            <a:r>
              <a:rPr lang="fr-CA" dirty="0"/>
              <a:t>CROP POUR JOURNEE NATIONALE DE L’AUDITION QUEBEC</a:t>
            </a:r>
            <a:endParaRPr lang="en-CA" dirty="0"/>
          </a:p>
        </p:txBody>
      </p:sp>
    </p:spTree>
    <p:extLst>
      <p:ext uri="{BB962C8B-B14F-4D97-AF65-F5344CB8AC3E}">
        <p14:creationId xmlns:p14="http://schemas.microsoft.com/office/powerpoint/2010/main" val="27005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5" name="Rectangle 5"/>
          <p:cNvSpPr>
            <a:spLocks noGrp="1" noChangeArrowheads="1"/>
          </p:cNvSpPr>
          <p:nvPr>
            <p:ph type="title"/>
            <p:custDataLst>
              <p:tags r:id="rId1"/>
            </p:custDataLst>
          </p:nvPr>
        </p:nvSpPr>
        <p:spPr/>
        <p:txBody>
          <a:bodyPr>
            <a:normAutofit/>
          </a:bodyPr>
          <a:lstStyle/>
          <a:p>
            <a:pPr algn="just">
              <a:spcBef>
                <a:spcPts val="1200"/>
              </a:spcBef>
              <a:buClr>
                <a:schemeClr val="tx2"/>
              </a:buClr>
            </a:pPr>
            <a:r>
              <a:rPr lang="fr-CA" dirty="0">
                <a:solidFill>
                  <a:srgbClr val="00AFDC"/>
                </a:solidFill>
              </a:rPr>
              <a:t>Méthodologie</a:t>
            </a:r>
          </a:p>
        </p:txBody>
      </p:sp>
      <p:sp>
        <p:nvSpPr>
          <p:cNvPr id="5" name="Espace réservé du pied de page 4"/>
          <p:cNvSpPr>
            <a:spLocks noGrp="1"/>
          </p:cNvSpPr>
          <p:nvPr>
            <p:ph type="ftr" sz="quarter" idx="11"/>
            <p:custDataLst>
              <p:tags r:id="rId2"/>
            </p:custDataLst>
          </p:nvPr>
        </p:nvSpPr>
        <p:spPr>
          <a:xfrm>
            <a:off x="251520" y="6266269"/>
            <a:ext cx="3583310" cy="365125"/>
          </a:xfrm>
        </p:spPr>
        <p:txBody>
          <a:bodyPr/>
          <a:lstStyle/>
          <a:p>
            <a:r>
              <a:rPr lang="en-CA" dirty="0">
                <a:solidFill>
                  <a:srgbClr val="000000">
                    <a:tint val="75000"/>
                  </a:srgbClr>
                </a:solidFill>
              </a:rPr>
              <a:t>CROP POUR JOURNEE NATIONALE DE L’AUDITION QUEBEC</a:t>
            </a: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3</a:t>
            </a:fld>
            <a:endParaRPr lang="en-CA">
              <a:solidFill>
                <a:srgbClr val="000000">
                  <a:tint val="75000"/>
                </a:srgbClr>
              </a:solidFill>
            </a:endParaRPr>
          </a:p>
        </p:txBody>
      </p:sp>
      <p:sp>
        <p:nvSpPr>
          <p:cNvPr id="7" name="Espace réservé du contenu 6"/>
          <p:cNvSpPr>
            <a:spLocks noGrp="1"/>
          </p:cNvSpPr>
          <p:nvPr>
            <p:ph type="body" sz="quarter" idx="13"/>
            <p:custDataLst>
              <p:tags r:id="rId4"/>
            </p:custDataLst>
          </p:nvPr>
        </p:nvSpPr>
        <p:spPr>
          <a:xfrm>
            <a:off x="539552" y="1556792"/>
            <a:ext cx="5311775" cy="4892040"/>
          </a:xfrm>
        </p:spPr>
        <p:txBody>
          <a:bodyPr>
            <a:normAutofit/>
          </a:bodyPr>
          <a:lstStyle/>
          <a:p>
            <a:pPr algn="just"/>
            <a:r>
              <a:rPr lang="fr-CA" sz="1400" dirty="0">
                <a:solidFill>
                  <a:srgbClr val="00AFDC"/>
                </a:solidFill>
                <a:ea typeface="+mj-ea"/>
              </a:rPr>
              <a:t>Collecte de données</a:t>
            </a:r>
          </a:p>
          <a:p>
            <a:pPr lvl="1" algn="just">
              <a:lnSpc>
                <a:spcPct val="110000"/>
              </a:lnSpc>
            </a:pPr>
            <a:r>
              <a:rPr lang="fr-CA" sz="1200" b="0" dirty="0">
                <a:solidFill>
                  <a:schemeClr val="tx1">
                    <a:lumMod val="65000"/>
                    <a:lumOff val="35000"/>
                  </a:schemeClr>
                </a:solidFill>
              </a:rPr>
              <a:t>La collecte de données en ligne s’est déroulée du </a:t>
            </a:r>
            <a:r>
              <a:rPr lang="fr-CA" sz="1200" b="1" dirty="0">
                <a:solidFill>
                  <a:schemeClr val="tx1">
                    <a:lumMod val="65000"/>
                    <a:lumOff val="35000"/>
                  </a:schemeClr>
                </a:solidFill>
              </a:rPr>
              <a:t>14 au 20 mars 2019</a:t>
            </a:r>
            <a:r>
              <a:rPr lang="fr-CA" sz="1200" dirty="0">
                <a:solidFill>
                  <a:schemeClr val="tx1">
                    <a:lumMod val="65000"/>
                    <a:lumOff val="35000"/>
                  </a:schemeClr>
                </a:solidFill>
              </a:rPr>
              <a:t> </a:t>
            </a:r>
            <a:r>
              <a:rPr lang="fr-CA" sz="1200" b="0" dirty="0">
                <a:solidFill>
                  <a:schemeClr val="tx1">
                    <a:lumMod val="65000"/>
                    <a:lumOff val="35000"/>
                  </a:schemeClr>
                </a:solidFill>
              </a:rPr>
              <a:t>par le biais d’un panel web. </a:t>
            </a:r>
          </a:p>
          <a:p>
            <a:pPr lvl="1" algn="just">
              <a:lnSpc>
                <a:spcPct val="110000"/>
              </a:lnSpc>
            </a:pPr>
            <a:r>
              <a:rPr lang="fr-CA" sz="1200" b="0" dirty="0">
                <a:solidFill>
                  <a:schemeClr val="tx1">
                    <a:lumMod val="65000"/>
                    <a:lumOff val="35000"/>
                  </a:schemeClr>
                </a:solidFill>
              </a:rPr>
              <a:t>Au total, </a:t>
            </a:r>
            <a:r>
              <a:rPr lang="fr-CA" sz="1200" b="1" dirty="0">
                <a:solidFill>
                  <a:schemeClr val="tx1">
                    <a:lumMod val="65000"/>
                    <a:lumOff val="35000"/>
                  </a:schemeClr>
                </a:solidFill>
              </a:rPr>
              <a:t>1005 questionnaires </a:t>
            </a:r>
            <a:r>
              <a:rPr lang="fr-CA" sz="1200" b="0" dirty="0">
                <a:solidFill>
                  <a:schemeClr val="tx1">
                    <a:lumMod val="65000"/>
                    <a:lumOff val="35000"/>
                  </a:schemeClr>
                </a:solidFill>
              </a:rPr>
              <a:t>ont été complétés auprès de Québécois de 18 ans et plus.</a:t>
            </a:r>
            <a:endParaRPr lang="fr-CA" sz="1200" dirty="0">
              <a:solidFill>
                <a:schemeClr val="tx2"/>
              </a:solidFill>
            </a:endParaRPr>
          </a:p>
          <a:p>
            <a:pPr algn="just"/>
            <a:r>
              <a:rPr lang="fr-CA" sz="1400" dirty="0">
                <a:solidFill>
                  <a:srgbClr val="00AFDC"/>
                </a:solidFill>
                <a:ea typeface="+mj-ea"/>
              </a:rPr>
              <a:t>Pondération et caractère représentatif de l’échantillon</a:t>
            </a:r>
          </a:p>
          <a:p>
            <a:pPr algn="just"/>
            <a:r>
              <a:rPr lang="fr-CA" sz="1200" b="0" dirty="0">
                <a:solidFill>
                  <a:schemeClr val="tx1">
                    <a:lumMod val="65000"/>
                    <a:lumOff val="35000"/>
                  </a:schemeClr>
                </a:solidFill>
              </a:rPr>
              <a:t>Les résultats ont été pondérés afin de refléter la distribution de la population à l’étude selon le sexe, l'âge, la région de résidence, la langue maternelle et le niveau de scolarité des répondants. </a:t>
            </a:r>
          </a:p>
          <a:p>
            <a:pPr algn="just"/>
            <a:r>
              <a:rPr lang="fr-CA" sz="1200" b="0" dirty="0">
                <a:solidFill>
                  <a:schemeClr val="tx1">
                    <a:lumMod val="65000"/>
                    <a:lumOff val="35000"/>
                  </a:schemeClr>
                </a:solidFill>
              </a:rPr>
              <a:t>Notons que, compte tenu du caractère non probabiliste de l’échantillon, le calcul de la marge d’erreur ne s’applique pas. </a:t>
            </a:r>
          </a:p>
          <a:p>
            <a:pPr>
              <a:lnSpc>
                <a:spcPct val="95000"/>
              </a:lnSpc>
              <a:defRPr/>
            </a:pPr>
            <a:r>
              <a:rPr lang="fr-CA" sz="1400" dirty="0">
                <a:solidFill>
                  <a:srgbClr val="00AFDC"/>
                </a:solidFill>
                <a:ea typeface="+mj-ea"/>
              </a:rPr>
              <a:t>Comment lire les données</a:t>
            </a:r>
          </a:p>
          <a:p>
            <a:pPr algn="just">
              <a:lnSpc>
                <a:spcPct val="95000"/>
              </a:lnSpc>
              <a:defRPr/>
            </a:pPr>
            <a:r>
              <a:rPr lang="fr-CA" sz="1200" b="0" dirty="0">
                <a:solidFill>
                  <a:schemeClr val="tx1">
                    <a:lumMod val="65000"/>
                    <a:lumOff val="35000"/>
                  </a:schemeClr>
                </a:solidFill>
              </a:rPr>
              <a:t>Il est possible que la somme des résultats présentés n’égale pas toujours                   100 % puisqu’il s’agit de pourcentages arrondis.</a:t>
            </a:r>
          </a:p>
          <a:p>
            <a:pPr>
              <a:lnSpc>
                <a:spcPct val="95000"/>
              </a:lnSpc>
              <a:defRPr/>
            </a:pPr>
            <a:r>
              <a:rPr lang="fr-CA" sz="1200" b="0" dirty="0">
                <a:solidFill>
                  <a:schemeClr val="tx1">
                    <a:lumMod val="65000"/>
                    <a:lumOff val="35000"/>
                  </a:schemeClr>
                </a:solidFill>
              </a:rPr>
              <a:t>Lorsque pertinent, les différences de résultats entre sous-groupes sont indiquées comme suit : </a:t>
            </a:r>
          </a:p>
          <a:p>
            <a:pPr>
              <a:lnSpc>
                <a:spcPct val="95000"/>
              </a:lnSpc>
              <a:spcBef>
                <a:spcPts val="600"/>
              </a:spcBef>
              <a:defRPr/>
            </a:pPr>
            <a:r>
              <a:rPr lang="fr-CA" sz="1200" dirty="0">
                <a:solidFill>
                  <a:srgbClr val="00AFDC"/>
                </a:solidFill>
              </a:rPr>
              <a:t>EN BLEU </a:t>
            </a:r>
            <a:r>
              <a:rPr lang="fr-CA" sz="1200" b="0" dirty="0">
                <a:solidFill>
                  <a:schemeClr val="tx1">
                    <a:lumMod val="65000"/>
                    <a:lumOff val="35000"/>
                  </a:schemeClr>
                </a:solidFill>
              </a:rPr>
              <a:t>pour les résultats </a:t>
            </a:r>
            <a:r>
              <a:rPr lang="fr-CA" sz="1200" dirty="0">
                <a:solidFill>
                  <a:srgbClr val="00AFDC"/>
                </a:solidFill>
              </a:rPr>
              <a:t>plus élevés</a:t>
            </a:r>
          </a:p>
          <a:p>
            <a:pPr>
              <a:lnSpc>
                <a:spcPct val="95000"/>
              </a:lnSpc>
              <a:spcBef>
                <a:spcPts val="600"/>
              </a:spcBef>
              <a:defRPr/>
            </a:pPr>
            <a:r>
              <a:rPr lang="fr-CA" sz="1200" dirty="0">
                <a:solidFill>
                  <a:srgbClr val="FF0000"/>
                </a:solidFill>
              </a:rPr>
              <a:t>EN ROUGE</a:t>
            </a:r>
            <a:r>
              <a:rPr lang="fr-CA" sz="1200" b="0" dirty="0">
                <a:solidFill>
                  <a:schemeClr val="tx1">
                    <a:lumMod val="65000"/>
                    <a:lumOff val="35000"/>
                  </a:schemeClr>
                </a:solidFill>
              </a:rPr>
              <a:t> pour les résultats </a:t>
            </a:r>
            <a:r>
              <a:rPr lang="fr-CA" sz="1200" dirty="0">
                <a:solidFill>
                  <a:srgbClr val="FF0000"/>
                </a:solidFill>
              </a:rPr>
              <a:t>plus bas</a:t>
            </a:r>
          </a:p>
          <a:p>
            <a:pPr>
              <a:lnSpc>
                <a:spcPct val="95000"/>
              </a:lnSpc>
              <a:spcBef>
                <a:spcPts val="0"/>
              </a:spcBef>
              <a:defRPr/>
            </a:pPr>
            <a:endParaRPr lang="fr-CA" sz="1200" dirty="0">
              <a:solidFill>
                <a:srgbClr val="000000">
                  <a:lumMod val="50000"/>
                  <a:lumOff val="50000"/>
                </a:srgbClr>
              </a:solidFill>
            </a:endParaRPr>
          </a:p>
          <a:p>
            <a:pPr algn="just"/>
            <a:endParaRPr lang="fr-CA" sz="1200" b="0" dirty="0">
              <a:solidFill>
                <a:schemeClr val="tx1">
                  <a:lumMod val="65000"/>
                  <a:lumOff val="35000"/>
                </a:schemeClr>
              </a:solidFill>
            </a:endParaRPr>
          </a:p>
        </p:txBody>
      </p:sp>
      <p:cxnSp>
        <p:nvCxnSpPr>
          <p:cNvPr id="3" name="Connecteur droit 2"/>
          <p:cNvCxnSpPr/>
          <p:nvPr/>
        </p:nvCxnSpPr>
        <p:spPr>
          <a:xfrm>
            <a:off x="628650" y="1340768"/>
            <a:ext cx="4104456" cy="0"/>
          </a:xfrm>
          <a:prstGeom prst="line">
            <a:avLst/>
          </a:prstGeom>
          <a:ln w="762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683568" y="6081714"/>
            <a:ext cx="4248472" cy="199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A9045A7D-876C-45AC-BD63-62C83A6BDC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2360" y="358962"/>
            <a:ext cx="921423" cy="1201028"/>
          </a:xfrm>
          <a:prstGeom prst="rect">
            <a:avLst/>
          </a:prstGeom>
        </p:spPr>
      </p:pic>
    </p:spTree>
    <p:extLst>
      <p:ext uri="{BB962C8B-B14F-4D97-AF65-F5344CB8AC3E}">
        <p14:creationId xmlns:p14="http://schemas.microsoft.com/office/powerpoint/2010/main" val="27343099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558801" y="1699260"/>
            <a:ext cx="5309343" cy="2594674"/>
          </a:xfrm>
        </p:spPr>
        <p:txBody>
          <a:bodyPr/>
          <a:lstStyle/>
          <a:p>
            <a:r>
              <a:rPr lang="fr-CA" dirty="0"/>
              <a:t>La conscience du bruit et des expositions sonores</a:t>
            </a:r>
          </a:p>
        </p:txBody>
      </p:sp>
      <p:sp>
        <p:nvSpPr>
          <p:cNvPr id="3" name="Espace réservé du texte 2"/>
          <p:cNvSpPr>
            <a:spLocks noGrp="1"/>
          </p:cNvSpPr>
          <p:nvPr>
            <p:ph type="body" sz="quarter" idx="10"/>
            <p:custDataLst>
              <p:tags r:id="rId2"/>
            </p:custDataLst>
          </p:nvPr>
        </p:nvSpPr>
        <p:spPr/>
        <p:txBody>
          <a:bodyPr/>
          <a:lstStyle/>
          <a:p>
            <a:r>
              <a:rPr lang="fr-CA" dirty="0"/>
              <a:t>SONDAGE CROP POUR JOURNEE NATIONALE DE L’AUDITION QUEBEC</a:t>
            </a:r>
            <a:endParaRPr lang="en-CA" dirty="0"/>
          </a:p>
        </p:txBody>
      </p:sp>
    </p:spTree>
    <p:extLst>
      <p:ext uri="{BB962C8B-B14F-4D97-AF65-F5344CB8AC3E}">
        <p14:creationId xmlns:p14="http://schemas.microsoft.com/office/powerpoint/2010/main" val="39780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13531" y="294836"/>
            <a:ext cx="5430838" cy="1008062"/>
          </a:xfrm>
        </p:spPr>
        <p:txBody>
          <a:bodyPr>
            <a:normAutofit/>
          </a:bodyPr>
          <a:lstStyle/>
          <a:p>
            <a:r>
              <a:rPr lang="fr-CA" dirty="0">
                <a:solidFill>
                  <a:srgbClr val="00AFDC"/>
                </a:solidFill>
              </a:rPr>
              <a:t>L’écoute de musique </a:t>
            </a:r>
            <a:br>
              <a:rPr lang="fr-CA" dirty="0">
                <a:solidFill>
                  <a:srgbClr val="00AFDC"/>
                </a:solidFill>
              </a:rPr>
            </a:br>
            <a:r>
              <a:rPr lang="fr-CA" sz="1050" b="0" dirty="0">
                <a:solidFill>
                  <a:srgbClr val="00AFDC"/>
                </a:solidFill>
              </a:rPr>
              <a:t>Base : ensemble des répondants (n=1005)</a:t>
            </a:r>
            <a:endParaRPr lang="en-CA" sz="1050" b="0" dirty="0">
              <a:solidFill>
                <a:srgbClr val="00AFDC"/>
              </a:solidFill>
            </a:endParaRPr>
          </a:p>
        </p:txBody>
      </p:sp>
      <p:sp>
        <p:nvSpPr>
          <p:cNvPr id="3" name="Espace réservé du pied de page 2"/>
          <p:cNvSpPr>
            <a:spLocks noGrp="1"/>
          </p:cNvSpPr>
          <p:nvPr>
            <p:ph type="ftr" sz="quarter" idx="11"/>
            <p:custDataLst>
              <p:tags r:id="rId2"/>
            </p:custDataLst>
          </p:nvPr>
        </p:nvSpPr>
        <p:spPr/>
        <p:txBody>
          <a:bodyPr/>
          <a:lstStyle/>
          <a:p>
            <a:r>
              <a:rPr lang="en-CA" dirty="0">
                <a:solidFill>
                  <a:srgbClr val="000000">
                    <a:tint val="75000"/>
                  </a:srgbClr>
                </a:solidFill>
              </a:rPr>
              <a:t>CROP</a:t>
            </a: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5</a:t>
            </a:fld>
            <a:endParaRPr lang="en-CA" dirty="0">
              <a:solidFill>
                <a:srgbClr val="000000">
                  <a:tint val="75000"/>
                </a:srgbClr>
              </a:solidFill>
            </a:endParaRPr>
          </a:p>
        </p:txBody>
      </p:sp>
      <p:sp>
        <p:nvSpPr>
          <p:cNvPr id="19" name="Rectangle 18"/>
          <p:cNvSpPr/>
          <p:nvPr>
            <p:custDataLst>
              <p:tags r:id="rId4"/>
            </p:custDataLst>
          </p:nvPr>
        </p:nvSpPr>
        <p:spPr>
          <a:xfrm>
            <a:off x="317129" y="1152566"/>
            <a:ext cx="8128716" cy="230832"/>
          </a:xfrm>
          <a:prstGeom prst="rect">
            <a:avLst/>
          </a:prstGeom>
        </p:spPr>
        <p:txBody>
          <a:bodyPr wrap="square">
            <a:spAutoFit/>
          </a:bodyPr>
          <a:lstStyle/>
          <a:p>
            <a:r>
              <a:rPr lang="fr-CA" sz="900" dirty="0">
                <a:solidFill>
                  <a:srgbClr val="595959"/>
                </a:solidFill>
                <a:latin typeface="Arial" pitchFamily="34" charset="0"/>
                <a:cs typeface="Arial" pitchFamily="34" charset="0"/>
              </a:rPr>
              <a:t>Q2.Vous arrive-t-il d’écouter de la musique forte? </a:t>
            </a:r>
            <a:endParaRPr lang="fr-CA" sz="900" i="1" dirty="0">
              <a:solidFill>
                <a:srgbClr val="595959"/>
              </a:solidFill>
              <a:latin typeface="Arial" pitchFamily="34" charset="0"/>
              <a:cs typeface="Arial" pitchFamily="34" charset="0"/>
            </a:endParaRPr>
          </a:p>
        </p:txBody>
      </p:sp>
      <p:graphicFrame>
        <p:nvGraphicFramePr>
          <p:cNvPr id="20" name="Graphique 19"/>
          <p:cNvGraphicFramePr>
            <a:graphicFrameLocks/>
          </p:cNvGraphicFramePr>
          <p:nvPr>
            <p:extLst>
              <p:ext uri="{D42A27DB-BD31-4B8C-83A1-F6EECF244321}">
                <p14:modId xmlns:p14="http://schemas.microsoft.com/office/powerpoint/2010/main" val="2743470776"/>
              </p:ext>
            </p:extLst>
          </p:nvPr>
        </p:nvGraphicFramePr>
        <p:xfrm>
          <a:off x="245544" y="1540080"/>
          <a:ext cx="5472608" cy="3734666"/>
        </p:xfrm>
        <a:graphic>
          <a:graphicData uri="http://schemas.openxmlformats.org/drawingml/2006/chart">
            <c:chart xmlns:c="http://schemas.openxmlformats.org/drawingml/2006/chart" xmlns:r="http://schemas.openxmlformats.org/officeDocument/2006/relationships" r:id="rId6"/>
          </a:graphicData>
        </a:graphic>
      </p:graphicFrame>
      <p:sp>
        <p:nvSpPr>
          <p:cNvPr id="9" name="Accolade fermante 8"/>
          <p:cNvSpPr/>
          <p:nvPr/>
        </p:nvSpPr>
        <p:spPr>
          <a:xfrm>
            <a:off x="4455140" y="2348880"/>
            <a:ext cx="792088" cy="20882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p:cNvSpPr txBox="1"/>
          <p:nvPr/>
        </p:nvSpPr>
        <p:spPr>
          <a:xfrm>
            <a:off x="5247228" y="2377333"/>
            <a:ext cx="3581232" cy="2308324"/>
          </a:xfrm>
          <a:prstGeom prst="rect">
            <a:avLst/>
          </a:prstGeom>
          <a:noFill/>
        </p:spPr>
        <p:txBody>
          <a:bodyPr wrap="square" rtlCol="0">
            <a:spAutoFit/>
          </a:bodyPr>
          <a:lstStyle/>
          <a:p>
            <a:pPr algn="just"/>
            <a:r>
              <a:rPr lang="fr-FR" dirty="0"/>
              <a:t>63% des personnes interrogées indiquent écouter de la musique forte, soit 6 québécois sur 10 !</a:t>
            </a:r>
          </a:p>
          <a:p>
            <a:pPr algn="just"/>
            <a:endParaRPr lang="fr-FR" dirty="0"/>
          </a:p>
          <a:p>
            <a:pPr algn="just"/>
            <a:r>
              <a:rPr lang="fr-FR" dirty="0"/>
              <a:t>26% déclarent écouter rarement mais 1 seconde suffit à pleine puissance pour générer un acouphène. </a:t>
            </a:r>
          </a:p>
        </p:txBody>
      </p:sp>
      <p:sp>
        <p:nvSpPr>
          <p:cNvPr id="21" name="ZoneTexte 20"/>
          <p:cNvSpPr txBox="1"/>
          <p:nvPr/>
        </p:nvSpPr>
        <p:spPr>
          <a:xfrm>
            <a:off x="804660" y="5593925"/>
            <a:ext cx="8023800" cy="1015663"/>
          </a:xfrm>
          <a:prstGeom prst="rect">
            <a:avLst/>
          </a:prstGeom>
          <a:solidFill>
            <a:schemeClr val="accent1">
              <a:lumMod val="60000"/>
              <a:lumOff val="40000"/>
            </a:schemeClr>
          </a:solidFill>
        </p:spPr>
        <p:txBody>
          <a:bodyPr wrap="none" rtlCol="0">
            <a:spAutoFit/>
          </a:bodyPr>
          <a:lstStyle/>
          <a:p>
            <a:pPr algn="ctr"/>
            <a:r>
              <a:rPr lang="fr-FR" b="1" dirty="0">
                <a:solidFill>
                  <a:srgbClr val="FF0000"/>
                </a:solidFill>
              </a:rPr>
              <a:t>Les jeunes de 18 – 24 ans</a:t>
            </a:r>
          </a:p>
          <a:p>
            <a:endParaRPr lang="fr-FR" sz="1400" dirty="0"/>
          </a:p>
          <a:p>
            <a:r>
              <a:rPr lang="fr-FR" sz="1400" dirty="0"/>
              <a:t>90 % des jeunes de 18 à 24 ans déclarent écouter la musique fortement entre occasionnellement à toujours</a:t>
            </a:r>
          </a:p>
          <a:p>
            <a:r>
              <a:rPr lang="fr-FR" sz="1400" dirty="0"/>
              <a:t>dont 1 sur 4 toujours et 1 sur 3 souvent.</a:t>
            </a:r>
          </a:p>
        </p:txBody>
      </p:sp>
      <p:pic>
        <p:nvPicPr>
          <p:cNvPr id="12" name="Image 11">
            <a:extLst>
              <a:ext uri="{FF2B5EF4-FFF2-40B4-BE49-F238E27FC236}">
                <a16:creationId xmlns:a16="http://schemas.microsoft.com/office/drawing/2014/main" id="{AEBD1CAB-5286-4A0B-8F0D-89321C8F396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09046" y="294836"/>
            <a:ext cx="921423" cy="1201028"/>
          </a:xfrm>
          <a:prstGeom prst="rect">
            <a:avLst/>
          </a:prstGeom>
        </p:spPr>
      </p:pic>
      <p:pic>
        <p:nvPicPr>
          <p:cNvPr id="6" name="Image 5">
            <a:extLst>
              <a:ext uri="{FF2B5EF4-FFF2-40B4-BE49-F238E27FC236}">
                <a16:creationId xmlns:a16="http://schemas.microsoft.com/office/drawing/2014/main" id="{6A5D4141-62C1-4D8A-AC63-19EFC1FC6BD4}"/>
              </a:ext>
            </a:extLst>
          </p:cNvPr>
          <p:cNvPicPr>
            <a:picLocks noChangeAspect="1"/>
          </p:cNvPicPr>
          <p:nvPr/>
        </p:nvPicPr>
        <p:blipFill>
          <a:blip r:embed="rId8"/>
          <a:stretch>
            <a:fillRect/>
          </a:stretch>
        </p:blipFill>
        <p:spPr>
          <a:xfrm>
            <a:off x="74543" y="5490190"/>
            <a:ext cx="681033" cy="1119398"/>
          </a:xfrm>
          <a:prstGeom prst="rect">
            <a:avLst/>
          </a:prstGeom>
        </p:spPr>
      </p:pic>
    </p:spTree>
    <p:extLst>
      <p:ext uri="{BB962C8B-B14F-4D97-AF65-F5344CB8AC3E}">
        <p14:creationId xmlns:p14="http://schemas.microsoft.com/office/powerpoint/2010/main" val="398455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13531" y="294836"/>
            <a:ext cx="5430838" cy="1008062"/>
          </a:xfrm>
        </p:spPr>
        <p:txBody>
          <a:bodyPr>
            <a:normAutofit/>
          </a:bodyPr>
          <a:lstStyle/>
          <a:p>
            <a:r>
              <a:rPr lang="fr-CA" dirty="0">
                <a:solidFill>
                  <a:srgbClr val="00AFDC"/>
                </a:solidFill>
              </a:rPr>
              <a:t>Évoluer dans un milieu bruyant</a:t>
            </a:r>
            <a:br>
              <a:rPr lang="fr-CA" dirty="0">
                <a:solidFill>
                  <a:srgbClr val="00AFDC"/>
                </a:solidFill>
              </a:rPr>
            </a:br>
            <a:r>
              <a:rPr lang="fr-CA" sz="1050" b="0" dirty="0">
                <a:solidFill>
                  <a:srgbClr val="00AFDC"/>
                </a:solidFill>
              </a:rPr>
              <a:t>Base : ensemble des répondants (n=1005)</a:t>
            </a:r>
            <a:endParaRPr lang="en-CA" sz="1050" b="0" dirty="0">
              <a:solidFill>
                <a:srgbClr val="00AFDC"/>
              </a:solidFill>
            </a:endParaRPr>
          </a:p>
        </p:txBody>
      </p:sp>
      <p:sp>
        <p:nvSpPr>
          <p:cNvPr id="3" name="Espace réservé du pied de page 2"/>
          <p:cNvSpPr>
            <a:spLocks noGrp="1"/>
          </p:cNvSpPr>
          <p:nvPr>
            <p:ph type="ftr" sz="quarter" idx="11"/>
            <p:custDataLst>
              <p:tags r:id="rId2"/>
            </p:custDataLst>
          </p:nvPr>
        </p:nvSpPr>
        <p:spPr/>
        <p:txBody>
          <a:bodyPr/>
          <a:lstStyle/>
          <a:p>
            <a:r>
              <a:rPr lang="en-CA" dirty="0">
                <a:solidFill>
                  <a:srgbClr val="000000">
                    <a:tint val="75000"/>
                  </a:srgbClr>
                </a:solidFill>
              </a:rPr>
              <a:t>CROP</a:t>
            </a: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6</a:t>
            </a:fld>
            <a:endParaRPr lang="en-CA">
              <a:solidFill>
                <a:srgbClr val="000000">
                  <a:tint val="75000"/>
                </a:srgbClr>
              </a:solidFill>
            </a:endParaRPr>
          </a:p>
        </p:txBody>
      </p:sp>
      <p:sp>
        <p:nvSpPr>
          <p:cNvPr id="19" name="Rectangle 18"/>
          <p:cNvSpPr/>
          <p:nvPr>
            <p:custDataLst>
              <p:tags r:id="rId4"/>
            </p:custDataLst>
          </p:nvPr>
        </p:nvSpPr>
        <p:spPr>
          <a:xfrm>
            <a:off x="4155744" y="1530980"/>
            <a:ext cx="4800973" cy="230832"/>
          </a:xfrm>
          <a:prstGeom prst="rect">
            <a:avLst/>
          </a:prstGeom>
        </p:spPr>
        <p:txBody>
          <a:bodyPr wrap="square">
            <a:spAutoFit/>
          </a:bodyPr>
          <a:lstStyle/>
          <a:p>
            <a:r>
              <a:rPr lang="fr-CA" sz="900" dirty="0">
                <a:solidFill>
                  <a:srgbClr val="595959"/>
                </a:solidFill>
                <a:latin typeface="Arial" pitchFamily="34" charset="0"/>
                <a:cs typeface="Arial" pitchFamily="34" charset="0"/>
              </a:rPr>
              <a:t>Q4. Travaillez-vous dans un milieu bruyant (industrie, atelier de mécanique, machinerie)?</a:t>
            </a:r>
            <a:endParaRPr lang="fr-CA" sz="900" i="1" dirty="0">
              <a:solidFill>
                <a:srgbClr val="595959"/>
              </a:solidFill>
              <a:latin typeface="Arial" pitchFamily="34" charset="0"/>
              <a:cs typeface="Arial" pitchFamily="34" charset="0"/>
            </a:endParaRPr>
          </a:p>
        </p:txBody>
      </p:sp>
      <p:graphicFrame>
        <p:nvGraphicFramePr>
          <p:cNvPr id="12" name="Graphique 11"/>
          <p:cNvGraphicFramePr/>
          <p:nvPr>
            <p:custDataLst>
              <p:tags r:id="rId5"/>
            </p:custDataLst>
            <p:extLst>
              <p:ext uri="{D42A27DB-BD31-4B8C-83A1-F6EECF244321}">
                <p14:modId xmlns:p14="http://schemas.microsoft.com/office/powerpoint/2010/main" val="2030526644"/>
              </p:ext>
            </p:extLst>
          </p:nvPr>
        </p:nvGraphicFramePr>
        <p:xfrm>
          <a:off x="0" y="1447295"/>
          <a:ext cx="3328668" cy="2247362"/>
        </p:xfrm>
        <a:graphic>
          <a:graphicData uri="http://schemas.openxmlformats.org/drawingml/2006/chart">
            <c:chart xmlns:c="http://schemas.openxmlformats.org/drawingml/2006/chart" xmlns:r="http://schemas.openxmlformats.org/officeDocument/2006/relationships" r:id="rId7"/>
          </a:graphicData>
        </a:graphic>
      </p:graphicFrame>
      <p:sp>
        <p:nvSpPr>
          <p:cNvPr id="13" name="ZoneTexte 12"/>
          <p:cNvSpPr txBox="1"/>
          <p:nvPr/>
        </p:nvSpPr>
        <p:spPr>
          <a:xfrm>
            <a:off x="107504" y="3922739"/>
            <a:ext cx="3119572" cy="646331"/>
          </a:xfrm>
          <a:prstGeom prst="rect">
            <a:avLst/>
          </a:prstGeom>
          <a:noFill/>
        </p:spPr>
        <p:txBody>
          <a:bodyPr wrap="none" rtlCol="0">
            <a:spAutoFit/>
          </a:bodyPr>
          <a:lstStyle/>
          <a:p>
            <a:r>
              <a:rPr lang="fr-FR" sz="1200" dirty="0"/>
              <a:t>Près de 9 personnes interrogées </a:t>
            </a:r>
          </a:p>
          <a:p>
            <a:r>
              <a:rPr lang="fr-FR" sz="1200" dirty="0"/>
              <a:t>sur 10 déclarent ne pas travailler dans le bruit!</a:t>
            </a:r>
          </a:p>
          <a:p>
            <a:r>
              <a:rPr lang="fr-FR" sz="1200" dirty="0"/>
              <a:t>dont 81% des 18 - 40 ans</a:t>
            </a:r>
          </a:p>
        </p:txBody>
      </p:sp>
      <p:sp>
        <p:nvSpPr>
          <p:cNvPr id="14" name="ZoneTexte 13"/>
          <p:cNvSpPr txBox="1"/>
          <p:nvPr/>
        </p:nvSpPr>
        <p:spPr>
          <a:xfrm>
            <a:off x="683568" y="4797152"/>
            <a:ext cx="8199054" cy="1200329"/>
          </a:xfrm>
          <a:prstGeom prst="rect">
            <a:avLst/>
          </a:prstGeom>
          <a:solidFill>
            <a:schemeClr val="accent1">
              <a:lumMod val="60000"/>
              <a:lumOff val="40000"/>
            </a:schemeClr>
          </a:solidFill>
        </p:spPr>
        <p:txBody>
          <a:bodyPr wrap="square" rtlCol="0">
            <a:spAutoFit/>
          </a:bodyPr>
          <a:lstStyle/>
          <a:p>
            <a:r>
              <a:rPr lang="fr-FR" b="1" dirty="0">
                <a:solidFill>
                  <a:srgbClr val="FF0000"/>
                </a:solidFill>
              </a:rPr>
              <a:t>Des résultats qui questionnent la conscience du bruit et de ses impacts. </a:t>
            </a:r>
            <a:r>
              <a:rPr lang="fr-FR" b="1" i="1" dirty="0">
                <a:solidFill>
                  <a:srgbClr val="FF0000"/>
                </a:solidFill>
              </a:rPr>
              <a:t>Quels référentiels de bruit et de sa dangerosité ont les Québécois ?</a:t>
            </a:r>
            <a:r>
              <a:rPr lang="fr-FR" b="1" dirty="0">
                <a:solidFill>
                  <a:srgbClr val="FF0000"/>
                </a:solidFill>
              </a:rPr>
              <a:t> </a:t>
            </a:r>
          </a:p>
          <a:p>
            <a:r>
              <a:rPr lang="fr-FR" b="1" dirty="0">
                <a:solidFill>
                  <a:srgbClr val="FF0000"/>
                </a:solidFill>
              </a:rPr>
              <a:t>Toutefois au regard de la structure d’âges, les 18 -24 ans seraient 1/3 à se protéger entre souvent et toujours</a:t>
            </a:r>
            <a:r>
              <a:rPr lang="fr-FR" sz="1400" b="1" dirty="0">
                <a:solidFill>
                  <a:srgbClr val="FF0000"/>
                </a:solidFill>
              </a:rPr>
              <a:t>.</a:t>
            </a:r>
          </a:p>
        </p:txBody>
      </p:sp>
      <p:sp>
        <p:nvSpPr>
          <p:cNvPr id="5" name="Rectangle 4"/>
          <p:cNvSpPr/>
          <p:nvPr/>
        </p:nvSpPr>
        <p:spPr>
          <a:xfrm>
            <a:off x="313531" y="1144165"/>
            <a:ext cx="4572000" cy="369332"/>
          </a:xfrm>
          <a:prstGeom prst="rect">
            <a:avLst/>
          </a:prstGeom>
        </p:spPr>
        <p:txBody>
          <a:bodyPr>
            <a:spAutoFit/>
          </a:bodyPr>
          <a:lstStyle/>
          <a:p>
            <a:r>
              <a:rPr lang="fr-CA" sz="900" dirty="0">
                <a:solidFill>
                  <a:srgbClr val="595959"/>
                </a:solidFill>
                <a:latin typeface="Arial" pitchFamily="34" charset="0"/>
                <a:cs typeface="Arial" pitchFamily="34" charset="0"/>
              </a:rPr>
              <a:t>Q3. Pensez-vous à protéger vos oreilles lors d’activités bruyantes (tondeuse, travaux, bars, spectacles bruyants, etc.)?</a:t>
            </a:r>
            <a:endParaRPr lang="fr-FR" sz="900" dirty="0"/>
          </a:p>
        </p:txBody>
      </p:sp>
      <p:sp>
        <p:nvSpPr>
          <p:cNvPr id="22" name="ZoneTexte 21"/>
          <p:cNvSpPr txBox="1"/>
          <p:nvPr/>
        </p:nvSpPr>
        <p:spPr>
          <a:xfrm>
            <a:off x="4852754" y="3692394"/>
            <a:ext cx="4064702" cy="830997"/>
          </a:xfrm>
          <a:prstGeom prst="rect">
            <a:avLst/>
          </a:prstGeom>
          <a:noFill/>
        </p:spPr>
        <p:txBody>
          <a:bodyPr wrap="none" rtlCol="0">
            <a:spAutoFit/>
          </a:bodyPr>
          <a:lstStyle/>
          <a:p>
            <a:r>
              <a:rPr lang="fr-FR" sz="1600" dirty="0"/>
              <a:t>Seuls 8% des sondés portent des protections </a:t>
            </a:r>
          </a:p>
          <a:p>
            <a:r>
              <a:rPr lang="fr-FR" sz="1600" dirty="0"/>
              <a:t>contre le bruit et 1 personne sur 5 de manière </a:t>
            </a:r>
          </a:p>
          <a:p>
            <a:r>
              <a:rPr lang="fr-FR" sz="1600" dirty="0"/>
              <a:t>occasionnelle.</a:t>
            </a:r>
          </a:p>
        </p:txBody>
      </p:sp>
      <p:pic>
        <p:nvPicPr>
          <p:cNvPr id="16" name="Image 15">
            <a:extLst>
              <a:ext uri="{FF2B5EF4-FFF2-40B4-BE49-F238E27FC236}">
                <a16:creationId xmlns:a16="http://schemas.microsoft.com/office/drawing/2014/main" id="{39010B00-851A-4524-8068-65BA27D4F93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20102" y="82154"/>
            <a:ext cx="736615" cy="960140"/>
          </a:xfrm>
          <a:prstGeom prst="rect">
            <a:avLst/>
          </a:prstGeom>
        </p:spPr>
      </p:pic>
      <p:pic>
        <p:nvPicPr>
          <p:cNvPr id="6" name="Image 5">
            <a:extLst>
              <a:ext uri="{FF2B5EF4-FFF2-40B4-BE49-F238E27FC236}">
                <a16:creationId xmlns:a16="http://schemas.microsoft.com/office/drawing/2014/main" id="{6DA13322-F949-4E6A-8867-6126D15F3FDE}"/>
              </a:ext>
            </a:extLst>
          </p:cNvPr>
          <p:cNvPicPr>
            <a:picLocks noChangeAspect="1"/>
          </p:cNvPicPr>
          <p:nvPr/>
        </p:nvPicPr>
        <p:blipFill>
          <a:blip r:embed="rId9"/>
          <a:stretch>
            <a:fillRect/>
          </a:stretch>
        </p:blipFill>
        <p:spPr>
          <a:xfrm>
            <a:off x="17958" y="5039140"/>
            <a:ext cx="591145" cy="971652"/>
          </a:xfrm>
          <a:prstGeom prst="rect">
            <a:avLst/>
          </a:prstGeom>
        </p:spPr>
      </p:pic>
      <p:pic>
        <p:nvPicPr>
          <p:cNvPr id="7" name="Image 6">
            <a:extLst>
              <a:ext uri="{FF2B5EF4-FFF2-40B4-BE49-F238E27FC236}">
                <a16:creationId xmlns:a16="http://schemas.microsoft.com/office/drawing/2014/main" id="{5566A264-DD1E-4153-AF9C-BBE5C9B1E9CF}"/>
              </a:ext>
            </a:extLst>
          </p:cNvPr>
          <p:cNvPicPr>
            <a:picLocks noChangeAspect="1"/>
          </p:cNvPicPr>
          <p:nvPr/>
        </p:nvPicPr>
        <p:blipFill>
          <a:blip r:embed="rId10"/>
          <a:stretch>
            <a:fillRect/>
          </a:stretch>
        </p:blipFill>
        <p:spPr>
          <a:xfrm>
            <a:off x="3811907" y="2251552"/>
            <a:ext cx="5353797" cy="476316"/>
          </a:xfrm>
          <a:prstGeom prst="rect">
            <a:avLst/>
          </a:prstGeom>
        </p:spPr>
      </p:pic>
      <p:pic>
        <p:nvPicPr>
          <p:cNvPr id="8" name="Image 7">
            <a:extLst>
              <a:ext uri="{FF2B5EF4-FFF2-40B4-BE49-F238E27FC236}">
                <a16:creationId xmlns:a16="http://schemas.microsoft.com/office/drawing/2014/main" id="{7F9FF316-16C8-4D8A-9E90-2279B3FDA03C}"/>
              </a:ext>
            </a:extLst>
          </p:cNvPr>
          <p:cNvPicPr>
            <a:picLocks noChangeAspect="1"/>
          </p:cNvPicPr>
          <p:nvPr/>
        </p:nvPicPr>
        <p:blipFill>
          <a:blip r:embed="rId11"/>
          <a:stretch>
            <a:fillRect/>
          </a:stretch>
        </p:blipFill>
        <p:spPr>
          <a:xfrm>
            <a:off x="1792494" y="1804864"/>
            <a:ext cx="2376264" cy="506012"/>
          </a:xfrm>
          <a:prstGeom prst="rect">
            <a:avLst/>
          </a:prstGeom>
        </p:spPr>
      </p:pic>
      <p:pic>
        <p:nvPicPr>
          <p:cNvPr id="9" name="Image 8">
            <a:extLst>
              <a:ext uri="{FF2B5EF4-FFF2-40B4-BE49-F238E27FC236}">
                <a16:creationId xmlns:a16="http://schemas.microsoft.com/office/drawing/2014/main" id="{EEDBB028-8F52-410C-B4D8-D036B960A744}"/>
              </a:ext>
            </a:extLst>
          </p:cNvPr>
          <p:cNvPicPr>
            <a:picLocks noChangeAspect="1"/>
          </p:cNvPicPr>
          <p:nvPr/>
        </p:nvPicPr>
        <p:blipFill>
          <a:blip r:embed="rId12"/>
          <a:stretch>
            <a:fillRect/>
          </a:stretch>
        </p:blipFill>
        <p:spPr>
          <a:xfrm>
            <a:off x="3810648" y="2734385"/>
            <a:ext cx="4906060" cy="400106"/>
          </a:xfrm>
          <a:prstGeom prst="rect">
            <a:avLst/>
          </a:prstGeom>
        </p:spPr>
      </p:pic>
    </p:spTree>
    <p:extLst>
      <p:ext uri="{BB962C8B-B14F-4D97-AF65-F5344CB8AC3E}">
        <p14:creationId xmlns:p14="http://schemas.microsoft.com/office/powerpoint/2010/main" val="2087100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custDataLst>
              <p:tags r:id="rId1"/>
            </p:custDataLst>
          </p:nvPr>
        </p:nvSpPr>
        <p:spPr>
          <a:xfrm>
            <a:off x="558801" y="1699260"/>
            <a:ext cx="5309343" cy="2594674"/>
          </a:xfrm>
        </p:spPr>
        <p:txBody>
          <a:bodyPr/>
          <a:lstStyle/>
          <a:p>
            <a:r>
              <a:rPr lang="fr-CA" dirty="0"/>
              <a:t>L’expression </a:t>
            </a:r>
          </a:p>
          <a:p>
            <a:r>
              <a:rPr lang="fr-CA" dirty="0"/>
              <a:t>des gênes auditives</a:t>
            </a:r>
          </a:p>
          <a:p>
            <a:r>
              <a:rPr lang="fr-CA" dirty="0"/>
              <a:t>et troubles de l’audition</a:t>
            </a:r>
          </a:p>
        </p:txBody>
      </p:sp>
      <p:sp>
        <p:nvSpPr>
          <p:cNvPr id="4" name="Espace réservé du texte 2"/>
          <p:cNvSpPr txBox="1">
            <a:spLocks/>
          </p:cNvSpPr>
          <p:nvPr>
            <p:custDataLst>
              <p:tags r:id="rId2"/>
            </p:custDataLst>
          </p:nvPr>
        </p:nvSpPr>
        <p:spPr>
          <a:xfrm>
            <a:off x="467544" y="4581128"/>
            <a:ext cx="5311775" cy="34766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200" kern="1200">
                <a:solidFill>
                  <a:schemeClr val="bg1"/>
                </a:solidFill>
                <a:latin typeface="Arial Narrow"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CA" dirty="0"/>
              <a:t>SONDAGE CROP POUR JOURNEE NATIONALE DE L’AUDITION QUEBEC</a:t>
            </a:r>
            <a:endParaRPr lang="en-CA" dirty="0"/>
          </a:p>
        </p:txBody>
      </p:sp>
    </p:spTree>
    <p:extLst>
      <p:ext uri="{BB962C8B-B14F-4D97-AF65-F5344CB8AC3E}">
        <p14:creationId xmlns:p14="http://schemas.microsoft.com/office/powerpoint/2010/main" val="278957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24694"/>
            <a:ext cx="7956551" cy="1008062"/>
          </a:xfrm>
        </p:spPr>
        <p:txBody>
          <a:bodyPr>
            <a:normAutofit fontScale="90000"/>
          </a:bodyPr>
          <a:lstStyle/>
          <a:p>
            <a:r>
              <a:rPr lang="fr-CA" dirty="0">
                <a:solidFill>
                  <a:srgbClr val="00AFDC"/>
                </a:solidFill>
              </a:rPr>
              <a:t>Présence de signes de pertes auditives </a:t>
            </a:r>
            <a:br>
              <a:rPr lang="fr-CA" dirty="0">
                <a:solidFill>
                  <a:srgbClr val="00AFDC"/>
                </a:solidFill>
              </a:rPr>
            </a:br>
            <a:r>
              <a:rPr lang="fr-CA" dirty="0">
                <a:solidFill>
                  <a:srgbClr val="00AFDC"/>
                </a:solidFill>
              </a:rPr>
              <a:t>au sein de la population</a:t>
            </a:r>
            <a:br>
              <a:rPr lang="fr-CA" dirty="0">
                <a:solidFill>
                  <a:srgbClr val="00AFDC"/>
                </a:solidFill>
              </a:rPr>
            </a:br>
            <a:r>
              <a:rPr lang="fr-CA" sz="1050" b="0" dirty="0">
                <a:solidFill>
                  <a:srgbClr val="00AFDC"/>
                </a:solidFill>
              </a:rPr>
              <a:t>Base : ensemble des répondants (n=1005)</a:t>
            </a:r>
            <a:endParaRPr lang="en-CA" sz="1050" b="0" dirty="0">
              <a:solidFill>
                <a:srgbClr val="00AFDC"/>
              </a:solidFill>
            </a:endParaRPr>
          </a:p>
        </p:txBody>
      </p:sp>
      <p:sp>
        <p:nvSpPr>
          <p:cNvPr id="3" name="Espace réservé du pied de page 2"/>
          <p:cNvSpPr>
            <a:spLocks noGrp="1"/>
          </p:cNvSpPr>
          <p:nvPr>
            <p:ph type="ftr" sz="quarter" idx="11"/>
            <p:custDataLst>
              <p:tags r:id="rId2"/>
            </p:custDataLst>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8</a:t>
            </a:fld>
            <a:endParaRPr lang="en-CA">
              <a:solidFill>
                <a:srgbClr val="000000">
                  <a:tint val="75000"/>
                </a:srgbClr>
              </a:solidFill>
            </a:endParaRPr>
          </a:p>
        </p:txBody>
      </p:sp>
      <p:sp>
        <p:nvSpPr>
          <p:cNvPr id="19" name="Rectangle 18"/>
          <p:cNvSpPr/>
          <p:nvPr>
            <p:custDataLst>
              <p:tags r:id="rId4"/>
            </p:custDataLst>
          </p:nvPr>
        </p:nvSpPr>
        <p:spPr>
          <a:xfrm>
            <a:off x="482599" y="6003313"/>
            <a:ext cx="8128716" cy="507831"/>
          </a:xfrm>
          <a:prstGeom prst="rect">
            <a:avLst/>
          </a:prstGeom>
        </p:spPr>
        <p:txBody>
          <a:bodyPr wrap="square">
            <a:spAutoFit/>
          </a:bodyPr>
          <a:lstStyle/>
          <a:p>
            <a:r>
              <a:rPr lang="fr-CA" sz="900" dirty="0">
                <a:solidFill>
                  <a:srgbClr val="595959"/>
                </a:solidFill>
                <a:latin typeface="Arial" pitchFamily="34" charset="0"/>
                <a:cs typeface="Arial" pitchFamily="34" charset="0"/>
              </a:rPr>
              <a:t>Q5.Entendez-vous un bruit (acouphène) dans vos oreilles lorsque vous êtes dans un environnement silencieux (sifflement, bourdonnement, etc.) Q6. Vous sentez-vous moins tolérant qu’avant aux sons forts de votre environnement? Q7. Avez-vous l’impression que les personnes autour de vous ne parlent pas de façon claire? Q8.Vous est-il difficile de suivre une conversation en milieu bruyant?</a:t>
            </a:r>
            <a:endParaRPr lang="fr-CA" sz="900" i="1" dirty="0">
              <a:solidFill>
                <a:srgbClr val="595959"/>
              </a:solidFill>
              <a:latin typeface="Arial" pitchFamily="34" charset="0"/>
              <a:cs typeface="Arial"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346765750"/>
              </p:ext>
            </p:extLst>
          </p:nvPr>
        </p:nvGraphicFramePr>
        <p:xfrm>
          <a:off x="4788024" y="615055"/>
          <a:ext cx="1224137" cy="4110088"/>
        </p:xfrm>
        <a:graphic>
          <a:graphicData uri="http://schemas.openxmlformats.org/drawingml/2006/table">
            <a:tbl>
              <a:tblPr firstRow="1" bandRow="1">
                <a:tableStyleId>{2D5ABB26-0587-4C30-8999-92F81FD0307C}</a:tableStyleId>
              </a:tblPr>
              <a:tblGrid>
                <a:gridCol w="1224137">
                  <a:extLst>
                    <a:ext uri="{9D8B030D-6E8A-4147-A177-3AD203B41FA5}">
                      <a16:colId xmlns:a16="http://schemas.microsoft.com/office/drawing/2014/main" val="20000"/>
                    </a:ext>
                  </a:extLst>
                </a:gridCol>
              </a:tblGrid>
              <a:tr h="982886">
                <a:tc>
                  <a:txBody>
                    <a:bodyPr/>
                    <a:lstStyle/>
                    <a:p>
                      <a:pPr marL="0" algn="ctr" defTabSz="914400" rtl="0" eaLnBrk="1" fontAlgn="ctr" latinLnBrk="0" hangingPunct="1">
                        <a:defRPr lang="en-CA" sz="1200" b="1" i="0" u="none" strike="noStrike" kern="1200" baseline="0">
                          <a:solidFill>
                            <a:srgbClr val="595959"/>
                          </a:solidFill>
                          <a:effectLst/>
                          <a:latin typeface="Arial"/>
                          <a:ea typeface="+mn-ea"/>
                          <a:cs typeface="+mn-cs"/>
                        </a:defRPr>
                      </a:pPr>
                      <a:r>
                        <a:rPr lang="en-CA" sz="1100" b="1" i="0" u="sng" strike="noStrike" kern="1200" baseline="0" noProof="0" dirty="0">
                          <a:solidFill>
                            <a:srgbClr val="595959"/>
                          </a:solidFill>
                          <a:effectLst/>
                          <a:latin typeface="Arial" panose="020B0604020202020204" pitchFamily="34" charset="0"/>
                          <a:ea typeface="+mn-ea"/>
                          <a:cs typeface="Arial" panose="020B0604020202020204" pitchFamily="34" charset="0"/>
                        </a:rPr>
                        <a:t>Total</a:t>
                      </a:r>
                    </a:p>
                    <a:p>
                      <a:pPr marL="0" algn="ctr" defTabSz="914400" rtl="0" eaLnBrk="1" fontAlgn="ctr" latinLnBrk="0" hangingPunct="1">
                        <a:defRPr lang="en-CA" sz="1200" b="1" i="0" u="none" strike="noStrike" kern="1200" baseline="0">
                          <a:solidFill>
                            <a:srgbClr val="595959"/>
                          </a:solidFill>
                          <a:effectLst/>
                          <a:latin typeface="Arial"/>
                          <a:ea typeface="+mn-ea"/>
                          <a:cs typeface="+mn-cs"/>
                        </a:defRPr>
                      </a:pPr>
                      <a:r>
                        <a:rPr lang="fr-CA" sz="1100" b="0" i="0" u="none" strike="noStrike" kern="1200" baseline="0" noProof="0" dirty="0">
                          <a:solidFill>
                            <a:srgbClr val="595959"/>
                          </a:solidFill>
                          <a:effectLst/>
                          <a:latin typeface="Arial" panose="020B0604020202020204" pitchFamily="34" charset="0"/>
                          <a:ea typeface="+mn-ea"/>
                          <a:cs typeface="Arial" panose="020B0604020202020204" pitchFamily="34" charset="0"/>
                        </a:rPr>
                        <a:t>(souvent/ continuellement + occasionnellement)</a:t>
                      </a:r>
                    </a:p>
                  </a:txBody>
                  <a:tcPr marL="9525" marR="9525" marT="9525" marB="0" anchor="ctr">
                    <a:lnL>
                      <a:noFill/>
                    </a:lnL>
                    <a:lnR>
                      <a:noFill/>
                    </a:lnR>
                    <a:lnT w="12700" cap="flat" cmpd="sng" algn="ctr">
                      <a:solidFill>
                        <a:schemeClr val="bg1"/>
                      </a:solidFill>
                      <a:prstDash val="solid"/>
                      <a:round/>
                      <a:headEnd type="none" w="med" len="med"/>
                      <a:tailEnd type="none" w="med" len="med"/>
                    </a:lnT>
                    <a:lnB w="381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9827">
                <a:tc>
                  <a:txBody>
                    <a:bodyPr/>
                    <a:lstStyle/>
                    <a:p>
                      <a:pPr marL="0" algn="ctr" defTabSz="914400" rtl="0" eaLnBrk="1" fontAlgn="ctr" latinLnBrk="0" hangingPunct="1">
                        <a:defRPr lang="en-CA" sz="1200" b="1" i="0" u="none" strike="noStrike" kern="1200" baseline="0">
                          <a:solidFill>
                            <a:srgbClr val="595959"/>
                          </a:solidFill>
                          <a:effectLst/>
                          <a:latin typeface="Arial"/>
                          <a:ea typeface="+mn-ea"/>
                          <a:cs typeface="+mn-cs"/>
                        </a:defRPr>
                      </a:pPr>
                      <a:r>
                        <a:rPr lang="fr-CA" sz="1000" b="0" i="0" u="none" strike="noStrike" kern="1200" baseline="0" noProof="0" dirty="0">
                          <a:solidFill>
                            <a:srgbClr val="595959"/>
                          </a:solidFill>
                          <a:effectLst/>
                          <a:latin typeface="Arial" panose="020B0604020202020204" pitchFamily="34" charset="0"/>
                          <a:ea typeface="+mn-ea"/>
                          <a:cs typeface="Arial" panose="020B0604020202020204" pitchFamily="34" charset="0"/>
                        </a:rPr>
                        <a:t>(%)</a:t>
                      </a:r>
                    </a:p>
                  </a:txBody>
                  <a:tcPr marL="9525" marR="9525" marT="9525" marB="0" anchor="ctr">
                    <a:lnL>
                      <a:noFill/>
                    </a:lnL>
                    <a:lnR>
                      <a:noFill/>
                    </a:lnR>
                    <a:lnT w="3810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20495">
                <a:tc>
                  <a:txBody>
                    <a:bodyPr/>
                    <a:lstStyle/>
                    <a:p>
                      <a:pPr algn="ctr" fontAlgn="ctr"/>
                      <a:r>
                        <a:rPr lang="fr-CA" sz="1200" b="1" i="0" u="none" strike="noStrike" dirty="0">
                          <a:solidFill>
                            <a:srgbClr val="595959"/>
                          </a:solidFill>
                          <a:effectLst/>
                          <a:latin typeface="Arial"/>
                        </a:rPr>
                        <a:t>79</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noFill/>
                  </a:tcPr>
                </a:tc>
                <a:extLst>
                  <a:ext uri="{0D108BD9-81ED-4DB2-BD59-A6C34878D82A}">
                    <a16:rowId xmlns:a16="http://schemas.microsoft.com/office/drawing/2014/main" val="10002"/>
                  </a:ext>
                </a:extLst>
              </a:tr>
              <a:tr h="643769">
                <a:tc>
                  <a:txBody>
                    <a:bodyPr/>
                    <a:lstStyle/>
                    <a:p>
                      <a:pPr algn="ctr" fontAlgn="ctr"/>
                      <a:r>
                        <a:rPr lang="fr-CA" sz="1200" b="1" i="0" u="none" strike="noStrike" dirty="0">
                          <a:solidFill>
                            <a:srgbClr val="595959"/>
                          </a:solidFill>
                          <a:effectLst/>
                          <a:latin typeface="Arial"/>
                        </a:rPr>
                        <a:t>76</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noFill/>
                  </a:tcPr>
                </a:tc>
                <a:extLst>
                  <a:ext uri="{0D108BD9-81ED-4DB2-BD59-A6C34878D82A}">
                    <a16:rowId xmlns:a16="http://schemas.microsoft.com/office/drawing/2014/main" val="10003"/>
                  </a:ext>
                </a:extLst>
              </a:tr>
              <a:tr h="702293">
                <a:tc>
                  <a:txBody>
                    <a:bodyPr/>
                    <a:lstStyle/>
                    <a:p>
                      <a:pPr algn="ctr" fontAlgn="ctr"/>
                      <a:r>
                        <a:rPr lang="fr-CA" sz="1200" b="1" i="0" u="none" strike="noStrike" dirty="0">
                          <a:solidFill>
                            <a:srgbClr val="595959"/>
                          </a:solidFill>
                          <a:effectLst/>
                          <a:latin typeface="Arial"/>
                        </a:rPr>
                        <a:t>57</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noFill/>
                  </a:tcPr>
                </a:tc>
                <a:extLst>
                  <a:ext uri="{0D108BD9-81ED-4DB2-BD59-A6C34878D82A}">
                    <a16:rowId xmlns:a16="http://schemas.microsoft.com/office/drawing/2014/main" val="10004"/>
                  </a:ext>
                </a:extLst>
              </a:tr>
              <a:tr h="760818">
                <a:tc>
                  <a:txBody>
                    <a:bodyPr/>
                    <a:lstStyle/>
                    <a:p>
                      <a:pPr algn="ctr" fontAlgn="ctr"/>
                      <a:r>
                        <a:rPr lang="fr-CA" sz="1200" b="1" i="0" u="none" strike="noStrike" dirty="0">
                          <a:solidFill>
                            <a:srgbClr val="595959"/>
                          </a:solidFill>
                          <a:effectLst/>
                          <a:latin typeface="Arial"/>
                        </a:rPr>
                        <a:t>46</a:t>
                      </a:r>
                    </a:p>
                  </a:txBody>
                  <a:tcPr marL="9525" marR="9525" marT="9525" marB="0"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noFill/>
                  </a:tcPr>
                </a:tc>
                <a:extLst>
                  <a:ext uri="{0D108BD9-81ED-4DB2-BD59-A6C34878D82A}">
                    <a16:rowId xmlns:a16="http://schemas.microsoft.com/office/drawing/2014/main" val="10005"/>
                  </a:ext>
                </a:extLst>
              </a:tr>
            </a:tbl>
          </a:graphicData>
        </a:graphic>
      </p:graphicFrame>
      <p:graphicFrame>
        <p:nvGraphicFramePr>
          <p:cNvPr id="9" name="Graphique 8"/>
          <p:cNvGraphicFramePr/>
          <p:nvPr>
            <p:custDataLst>
              <p:tags r:id="rId5"/>
            </p:custDataLst>
            <p:extLst>
              <p:ext uri="{D42A27DB-BD31-4B8C-83A1-F6EECF244321}">
                <p14:modId xmlns:p14="http://schemas.microsoft.com/office/powerpoint/2010/main" val="119630160"/>
              </p:ext>
            </p:extLst>
          </p:nvPr>
        </p:nvGraphicFramePr>
        <p:xfrm>
          <a:off x="107504" y="1798050"/>
          <a:ext cx="5184576" cy="3162173"/>
        </p:xfrm>
        <a:graphic>
          <a:graphicData uri="http://schemas.openxmlformats.org/drawingml/2006/chart">
            <c:chart xmlns:c="http://schemas.openxmlformats.org/drawingml/2006/chart" xmlns:r="http://schemas.openxmlformats.org/officeDocument/2006/relationships" r:id="rId9"/>
          </a:graphicData>
        </a:graphic>
      </p:graphicFrame>
      <p:sp>
        <p:nvSpPr>
          <p:cNvPr id="8" name="Rectangle 7"/>
          <p:cNvSpPr/>
          <p:nvPr>
            <p:custDataLst>
              <p:tags r:id="rId6"/>
            </p:custDataLst>
          </p:nvPr>
        </p:nvSpPr>
        <p:spPr>
          <a:xfrm>
            <a:off x="1588790" y="4870430"/>
            <a:ext cx="1440160" cy="415498"/>
          </a:xfrm>
          <a:prstGeom prst="rect">
            <a:avLst/>
          </a:prstGeom>
        </p:spPr>
        <p:txBody>
          <a:bodyPr wrap="square">
            <a:spAutoFit/>
          </a:bodyPr>
          <a:lstStyle/>
          <a:p>
            <a:r>
              <a:rPr lang="fr-CA" sz="1050" dirty="0">
                <a:solidFill>
                  <a:srgbClr val="595959"/>
                </a:solidFill>
                <a:latin typeface="Arial" pitchFamily="34" charset="0"/>
                <a:cs typeface="Arial" pitchFamily="34" charset="0"/>
              </a:rPr>
              <a:t>Continuellement, pour acouphènes </a:t>
            </a:r>
            <a:endParaRPr lang="fr-CA" sz="1050" i="1" dirty="0">
              <a:solidFill>
                <a:srgbClr val="595959"/>
              </a:solidFill>
              <a:latin typeface="Arial" pitchFamily="34" charset="0"/>
              <a:cs typeface="Arial" pitchFamily="34" charset="0"/>
            </a:endParaRPr>
          </a:p>
        </p:txBody>
      </p:sp>
      <p:sp>
        <p:nvSpPr>
          <p:cNvPr id="10" name="ZoneTexte 9"/>
          <p:cNvSpPr txBox="1"/>
          <p:nvPr/>
        </p:nvSpPr>
        <p:spPr>
          <a:xfrm>
            <a:off x="5870342" y="4183507"/>
            <a:ext cx="3232616" cy="707886"/>
          </a:xfrm>
          <a:prstGeom prst="rect">
            <a:avLst/>
          </a:prstGeom>
          <a:solidFill>
            <a:schemeClr val="accent1">
              <a:lumMod val="40000"/>
              <a:lumOff val="60000"/>
            </a:schemeClr>
          </a:solidFill>
          <a:ln>
            <a:noFill/>
          </a:ln>
        </p:spPr>
        <p:txBody>
          <a:bodyPr wrap="none" rtlCol="0">
            <a:spAutoFit/>
          </a:bodyPr>
          <a:lstStyle/>
          <a:p>
            <a:pPr algn="ctr"/>
            <a:r>
              <a:rPr lang="fr-FR" sz="1600" b="1" dirty="0">
                <a:solidFill>
                  <a:srgbClr val="FF0000"/>
                </a:solidFill>
              </a:rPr>
              <a:t>Alerte acouphènes</a:t>
            </a:r>
          </a:p>
          <a:p>
            <a:r>
              <a:rPr lang="fr-FR" sz="1200" dirty="0">
                <a:solidFill>
                  <a:srgbClr val="FF0000"/>
                </a:solidFill>
              </a:rPr>
              <a:t>Près d’1 personne sur 2 souffrirait d’acouphènes </a:t>
            </a:r>
          </a:p>
          <a:p>
            <a:r>
              <a:rPr lang="fr-FR" sz="1200" dirty="0">
                <a:solidFill>
                  <a:srgbClr val="FF0000"/>
                </a:solidFill>
              </a:rPr>
              <a:t>dont 49% des 18 -24 ans et 51 % des 25 -40 ans</a:t>
            </a:r>
            <a:endParaRPr lang="fr-FR" b="1" dirty="0">
              <a:solidFill>
                <a:srgbClr val="FF0000"/>
              </a:solidFill>
            </a:endParaRPr>
          </a:p>
        </p:txBody>
      </p:sp>
      <p:sp>
        <p:nvSpPr>
          <p:cNvPr id="11" name="ZoneTexte 10"/>
          <p:cNvSpPr txBox="1"/>
          <p:nvPr/>
        </p:nvSpPr>
        <p:spPr>
          <a:xfrm>
            <a:off x="6357857" y="1973997"/>
            <a:ext cx="2770310" cy="984885"/>
          </a:xfrm>
          <a:prstGeom prst="rect">
            <a:avLst/>
          </a:prstGeom>
          <a:solidFill>
            <a:schemeClr val="accent1">
              <a:lumMod val="60000"/>
              <a:lumOff val="40000"/>
            </a:schemeClr>
          </a:solidFill>
          <a:ln>
            <a:noFill/>
          </a:ln>
        </p:spPr>
        <p:txBody>
          <a:bodyPr wrap="none" rtlCol="0">
            <a:spAutoFit/>
          </a:bodyPr>
          <a:lstStyle/>
          <a:p>
            <a:pPr algn="ctr"/>
            <a:r>
              <a:rPr lang="fr-FR" sz="1400" b="1" dirty="0"/>
              <a:t>Focus</a:t>
            </a:r>
          </a:p>
          <a:p>
            <a:r>
              <a:rPr lang="fr-FR" sz="1100" dirty="0"/>
              <a:t>77% des 18-24 ans se plaignent de difficultés </a:t>
            </a:r>
          </a:p>
          <a:p>
            <a:r>
              <a:rPr lang="fr-FR" sz="1100" dirty="0"/>
              <a:t>de compréhension  de la parole dans le bruit.</a:t>
            </a:r>
          </a:p>
          <a:p>
            <a:endParaRPr lang="fr-FR" sz="1100" b="1" dirty="0">
              <a:solidFill>
                <a:srgbClr val="FF0000"/>
              </a:solidFill>
            </a:endParaRPr>
          </a:p>
          <a:p>
            <a:r>
              <a:rPr lang="fr-FR" sz="1100" dirty="0"/>
              <a:t>80% des plus de 60 ans.</a:t>
            </a:r>
            <a:endParaRPr lang="fr-FR" sz="1600" dirty="0"/>
          </a:p>
        </p:txBody>
      </p:sp>
      <p:sp>
        <p:nvSpPr>
          <p:cNvPr id="7" name="Accolade fermante 6"/>
          <p:cNvSpPr/>
          <p:nvPr/>
        </p:nvSpPr>
        <p:spPr>
          <a:xfrm>
            <a:off x="6228184" y="1950141"/>
            <a:ext cx="132622" cy="97480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12" name="Image 11">
            <a:extLst>
              <a:ext uri="{FF2B5EF4-FFF2-40B4-BE49-F238E27FC236}">
                <a16:creationId xmlns:a16="http://schemas.microsoft.com/office/drawing/2014/main" id="{7F6417EB-41A8-408D-8EF5-293B7477E0C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20102" y="82154"/>
            <a:ext cx="736615" cy="960140"/>
          </a:xfrm>
          <a:prstGeom prst="rect">
            <a:avLst/>
          </a:prstGeom>
        </p:spPr>
      </p:pic>
    </p:spTree>
    <p:extLst>
      <p:ext uri="{BB962C8B-B14F-4D97-AF65-F5344CB8AC3E}">
        <p14:creationId xmlns:p14="http://schemas.microsoft.com/office/powerpoint/2010/main" val="128159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97080" y="188640"/>
            <a:ext cx="7886700" cy="1325563"/>
          </a:xfrm>
        </p:spPr>
        <p:txBody>
          <a:bodyPr/>
          <a:lstStyle/>
          <a:p>
            <a:r>
              <a:rPr lang="fr-CA" dirty="0">
                <a:solidFill>
                  <a:schemeClr val="tx2"/>
                </a:solidFill>
              </a:rPr>
              <a:t>Alors que seulement 38% </a:t>
            </a:r>
            <a:br>
              <a:rPr lang="fr-CA" dirty="0">
                <a:solidFill>
                  <a:schemeClr val="tx2"/>
                </a:solidFill>
              </a:rPr>
            </a:br>
            <a:r>
              <a:rPr lang="fr-CA" dirty="0">
                <a:solidFill>
                  <a:schemeClr val="tx2"/>
                </a:solidFill>
              </a:rPr>
              <a:t>des personnes ont fait évaluer leur audition</a:t>
            </a:r>
            <a:br>
              <a:rPr lang="fr-CA" dirty="0">
                <a:solidFill>
                  <a:schemeClr val="tx2"/>
                </a:solidFill>
              </a:rPr>
            </a:br>
            <a:r>
              <a:rPr lang="fr-CA" sz="1050" b="0" dirty="0">
                <a:solidFill>
                  <a:srgbClr val="00AFDC"/>
                </a:solidFill>
              </a:rPr>
              <a:t>Base : ensemble des répondants (n=1005)</a:t>
            </a:r>
            <a:endParaRPr lang="fr-CA" sz="1000" b="0" dirty="0">
              <a:solidFill>
                <a:srgbClr val="00AFDC"/>
              </a:solidFill>
            </a:endParaRPr>
          </a:p>
        </p:txBody>
      </p:sp>
      <p:sp>
        <p:nvSpPr>
          <p:cNvPr id="3" name="Espace réservé du pied de page 2"/>
          <p:cNvSpPr>
            <a:spLocks noGrp="1"/>
          </p:cNvSpPr>
          <p:nvPr>
            <p:ph type="ftr" sz="quarter" idx="11"/>
            <p:custDataLst>
              <p:tags r:id="rId2"/>
            </p:custDataLst>
          </p:nvPr>
        </p:nvSpPr>
        <p:spPr/>
        <p:txBody>
          <a:bodyPr/>
          <a:lstStyle/>
          <a:p>
            <a:r>
              <a:rPr lang="en-CA">
                <a:solidFill>
                  <a:srgbClr val="000000">
                    <a:tint val="75000"/>
                  </a:srgbClr>
                </a:solidFill>
              </a:rPr>
              <a:t>CROP</a:t>
            </a:r>
            <a:endParaRPr lang="en-CA" dirty="0">
              <a:solidFill>
                <a:srgbClr val="000000">
                  <a:tint val="75000"/>
                </a:srgbClr>
              </a:solidFill>
            </a:endParaRPr>
          </a:p>
        </p:txBody>
      </p:sp>
      <p:sp>
        <p:nvSpPr>
          <p:cNvPr id="4" name="Espace réservé du numéro de diapositive 3"/>
          <p:cNvSpPr>
            <a:spLocks noGrp="1"/>
          </p:cNvSpPr>
          <p:nvPr>
            <p:ph type="sldNum" sz="quarter" idx="12"/>
            <p:custDataLst>
              <p:tags r:id="rId3"/>
            </p:custDataLst>
          </p:nvPr>
        </p:nvSpPr>
        <p:spPr/>
        <p:txBody>
          <a:bodyPr/>
          <a:lstStyle/>
          <a:p>
            <a:fld id="{E7B58D81-04C7-47EB-9B1C-20051A4D7758}" type="slidenum">
              <a:rPr lang="en-CA" smtClean="0">
                <a:solidFill>
                  <a:srgbClr val="000000">
                    <a:tint val="75000"/>
                  </a:srgbClr>
                </a:solidFill>
              </a:rPr>
              <a:pPr/>
              <a:t>9</a:t>
            </a:fld>
            <a:endParaRPr lang="en-CA">
              <a:solidFill>
                <a:srgbClr val="000000">
                  <a:tint val="75000"/>
                </a:srgbClr>
              </a:solidFill>
            </a:endParaRPr>
          </a:p>
        </p:txBody>
      </p:sp>
      <p:sp>
        <p:nvSpPr>
          <p:cNvPr id="6" name="ZoneTexte 5"/>
          <p:cNvSpPr txBox="1"/>
          <p:nvPr>
            <p:custDataLst>
              <p:tags r:id="rId4"/>
            </p:custDataLst>
          </p:nvPr>
        </p:nvSpPr>
        <p:spPr>
          <a:xfrm>
            <a:off x="437907" y="1639376"/>
            <a:ext cx="3744416" cy="253916"/>
          </a:xfrm>
          <a:prstGeom prst="rect">
            <a:avLst/>
          </a:prstGeom>
          <a:noFill/>
        </p:spPr>
        <p:txBody>
          <a:bodyPr wrap="square" rtlCol="0">
            <a:spAutoFit/>
          </a:bodyPr>
          <a:lstStyle/>
          <a:p>
            <a:r>
              <a:rPr lang="fr-CA" sz="900" dirty="0">
                <a:solidFill>
                  <a:srgbClr val="595959"/>
                </a:solidFill>
                <a:latin typeface="Arial" pitchFamily="34" charset="0"/>
                <a:cs typeface="Arial" pitchFamily="34" charset="0"/>
              </a:rPr>
              <a:t> </a:t>
            </a:r>
            <a:r>
              <a:rPr lang="fr-CA" sz="1050" b="1" dirty="0">
                <a:solidFill>
                  <a:srgbClr val="595959"/>
                </a:solidFill>
                <a:latin typeface="Arial" pitchFamily="34" charset="0"/>
                <a:cs typeface="Arial" pitchFamily="34" charset="0"/>
              </a:rPr>
              <a:t>Avez-vous déjà fait évaluer votre audition?</a:t>
            </a:r>
            <a:endParaRPr lang="en-CA" sz="1050" b="1" dirty="0">
              <a:solidFill>
                <a:srgbClr val="595959"/>
              </a:solidFill>
              <a:latin typeface="Arial" pitchFamily="34" charset="0"/>
              <a:cs typeface="Arial" pitchFamily="34" charset="0"/>
            </a:endParaRPr>
          </a:p>
        </p:txBody>
      </p:sp>
      <p:graphicFrame>
        <p:nvGraphicFramePr>
          <p:cNvPr id="14" name="Graphique 13"/>
          <p:cNvGraphicFramePr/>
          <p:nvPr>
            <p:custDataLst>
              <p:tags r:id="rId5"/>
            </p:custDataLst>
            <p:extLst>
              <p:ext uri="{D42A27DB-BD31-4B8C-83A1-F6EECF244321}">
                <p14:modId xmlns:p14="http://schemas.microsoft.com/office/powerpoint/2010/main" val="4062376450"/>
              </p:ext>
            </p:extLst>
          </p:nvPr>
        </p:nvGraphicFramePr>
        <p:xfrm>
          <a:off x="-88648" y="1893292"/>
          <a:ext cx="4797525" cy="249907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Graphique 10"/>
          <p:cNvGraphicFramePr>
            <a:graphicFrameLocks/>
          </p:cNvGraphicFramePr>
          <p:nvPr>
            <p:extLst>
              <p:ext uri="{D42A27DB-BD31-4B8C-83A1-F6EECF244321}">
                <p14:modId xmlns:p14="http://schemas.microsoft.com/office/powerpoint/2010/main" val="2650185217"/>
              </p:ext>
            </p:extLst>
          </p:nvPr>
        </p:nvGraphicFramePr>
        <p:xfrm>
          <a:off x="4477730" y="1722348"/>
          <a:ext cx="3960440" cy="2380596"/>
        </p:xfrm>
        <a:graphic>
          <a:graphicData uri="http://schemas.openxmlformats.org/drawingml/2006/chart">
            <c:chart xmlns:c="http://schemas.openxmlformats.org/drawingml/2006/chart" xmlns:r="http://schemas.openxmlformats.org/officeDocument/2006/relationships" r:id="rId8"/>
          </a:graphicData>
        </a:graphic>
      </p:graphicFrame>
      <p:sp>
        <p:nvSpPr>
          <p:cNvPr id="10" name="ZoneTexte 9"/>
          <p:cNvSpPr txBox="1"/>
          <p:nvPr/>
        </p:nvSpPr>
        <p:spPr>
          <a:xfrm>
            <a:off x="422863" y="4855893"/>
            <a:ext cx="8109734" cy="1661993"/>
          </a:xfrm>
          <a:prstGeom prst="rect">
            <a:avLst/>
          </a:prstGeom>
          <a:solidFill>
            <a:schemeClr val="accent1">
              <a:lumMod val="40000"/>
              <a:lumOff val="60000"/>
            </a:schemeClr>
          </a:solidFill>
          <a:ln>
            <a:solidFill>
              <a:schemeClr val="tx1"/>
            </a:solidFill>
          </a:ln>
        </p:spPr>
        <p:txBody>
          <a:bodyPr wrap="square" rtlCol="0">
            <a:spAutoFit/>
          </a:bodyPr>
          <a:lstStyle/>
          <a:p>
            <a:pPr algn="ctr"/>
            <a:r>
              <a:rPr lang="fr-FR" sz="1600" b="1" dirty="0">
                <a:solidFill>
                  <a:srgbClr val="FF0000"/>
                </a:solidFill>
              </a:rPr>
              <a:t>Présence de pertes auditives non repérées</a:t>
            </a:r>
          </a:p>
          <a:p>
            <a:pPr marL="171450" indent="-171450">
              <a:buFont typeface="Wingdings" panose="05000000000000000000" pitchFamily="2" charset="2"/>
              <a:buChar char="ü"/>
            </a:pPr>
            <a:r>
              <a:rPr lang="fr-FR" sz="1400" dirty="0"/>
              <a:t>Seuls 30% des 18-40 ans ont fait évaluer leur audition alors qu’1 personne sur 2 de cette tranche d’âge souffre d’acouphènes passagers ou permanents et que 78% indique une gêne de compréhension de la parole dans le bruit.</a:t>
            </a:r>
          </a:p>
          <a:p>
            <a:pPr marL="171450" indent="-171450">
              <a:buFont typeface="Wingdings" panose="05000000000000000000" pitchFamily="2" charset="2"/>
              <a:buChar char="ü"/>
            </a:pPr>
            <a:r>
              <a:rPr lang="fr-FR" sz="1400" dirty="0"/>
              <a:t>Seule 1 personne de 61 ans et +  sur 2 a fait évaluer son audition alors que la presbyacousie affecte la majorité des + de 60 ans</a:t>
            </a:r>
          </a:p>
          <a:p>
            <a:pPr algn="ctr"/>
            <a:endParaRPr lang="fr-FR" sz="1600" b="1" dirty="0">
              <a:solidFill>
                <a:srgbClr val="FF0000"/>
              </a:solidFill>
            </a:endParaRPr>
          </a:p>
        </p:txBody>
      </p:sp>
      <p:pic>
        <p:nvPicPr>
          <p:cNvPr id="12" name="Image 11">
            <a:extLst>
              <a:ext uri="{FF2B5EF4-FFF2-40B4-BE49-F238E27FC236}">
                <a16:creationId xmlns:a16="http://schemas.microsoft.com/office/drawing/2014/main" id="{E09ABA30-C513-4343-91B3-24B4EC158BC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20102" y="82154"/>
            <a:ext cx="736615" cy="960140"/>
          </a:xfrm>
          <a:prstGeom prst="rect">
            <a:avLst/>
          </a:prstGeom>
        </p:spPr>
      </p:pic>
      <p:pic>
        <p:nvPicPr>
          <p:cNvPr id="5" name="Image 4">
            <a:extLst>
              <a:ext uri="{FF2B5EF4-FFF2-40B4-BE49-F238E27FC236}">
                <a16:creationId xmlns:a16="http://schemas.microsoft.com/office/drawing/2014/main" id="{DCD3A25C-2903-4FAB-A0D4-9F761852ACD7}"/>
              </a:ext>
            </a:extLst>
          </p:cNvPr>
          <p:cNvPicPr>
            <a:picLocks noChangeAspect="1"/>
          </p:cNvPicPr>
          <p:nvPr/>
        </p:nvPicPr>
        <p:blipFill>
          <a:blip r:embed="rId10"/>
          <a:stretch>
            <a:fillRect/>
          </a:stretch>
        </p:blipFill>
        <p:spPr>
          <a:xfrm>
            <a:off x="4267152" y="4005064"/>
            <a:ext cx="506985" cy="833320"/>
          </a:xfrm>
          <a:prstGeom prst="rect">
            <a:avLst/>
          </a:prstGeom>
        </p:spPr>
      </p:pic>
    </p:spTree>
    <p:extLst>
      <p:ext uri="{BB962C8B-B14F-4D97-AF65-F5344CB8AC3E}">
        <p14:creationId xmlns:p14="http://schemas.microsoft.com/office/powerpoint/2010/main" val="4208790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1101</Words>
  <Application>Microsoft Macintosh PowerPoint</Application>
  <PresentationFormat>Affichage à l'écran (4:3)</PresentationFormat>
  <Paragraphs>150</Paragraphs>
  <Slides>14</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Arial Narrow</vt:lpstr>
      <vt:lpstr>Calibri</vt:lpstr>
      <vt:lpstr>Calibri Light</vt:lpstr>
      <vt:lpstr>helvetica</vt:lpstr>
      <vt:lpstr>Wingdings</vt:lpstr>
      <vt:lpstr>Thème Office</vt:lpstr>
      <vt:lpstr>Portrait de la santé auditive des québécois</vt:lpstr>
      <vt:lpstr>Présentation PowerPoint</vt:lpstr>
      <vt:lpstr>Méthodologie</vt:lpstr>
      <vt:lpstr>Présentation PowerPoint</vt:lpstr>
      <vt:lpstr>L’écoute de musique  Base : ensemble des répondants (n=1005)</vt:lpstr>
      <vt:lpstr>Évoluer dans un milieu bruyant Base : ensemble des répondants (n=1005)</vt:lpstr>
      <vt:lpstr>Présentation PowerPoint</vt:lpstr>
      <vt:lpstr>Présence de signes de pertes auditives  au sein de la population Base : ensemble des répondants (n=1005)</vt:lpstr>
      <vt:lpstr>Alors que seulement 38%  des personnes ont fait évaluer leur audition Base : ensemble des répondants (n=1005)</vt:lpstr>
      <vt:lpstr>Mieux connaître son professionnel de l’audition Base : ensemble des répondants (n=1005)</vt:lpstr>
      <vt:lpstr>Présentation PowerPoint</vt:lpstr>
      <vt:lpstr>La santé auditive des Québécois n’est pas prioritaire</vt:lpstr>
      <vt:lpstr>Conclusion </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Portrait de la santé auditive des québécois</dc:title>
  <dc:creator>Chantal Brodeur</dc:creator>
  <cp:lastModifiedBy>Vincent Laniel</cp:lastModifiedBy>
  <cp:revision>6</cp:revision>
  <dcterms:created xsi:type="dcterms:W3CDTF">2019-04-08T14:49:03Z</dcterms:created>
  <dcterms:modified xsi:type="dcterms:W3CDTF">2019-04-25T19:26:03Z</dcterms:modified>
</cp:coreProperties>
</file>